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03" r:id="rId5"/>
    <p:sldId id="507" r:id="rId6"/>
    <p:sldId id="508" r:id="rId7"/>
    <p:sldId id="510" r:id="rId8"/>
    <p:sldId id="511" r:id="rId9"/>
    <p:sldId id="512" r:id="rId10"/>
    <p:sldId id="513" r:id="rId11"/>
    <p:sldId id="514" r:id="rId12"/>
    <p:sldId id="515" r:id="rId13"/>
    <p:sldId id="3158" r:id="rId14"/>
    <p:sldId id="3159" r:id="rId15"/>
    <p:sldId id="516" r:id="rId16"/>
    <p:sldId id="517" r:id="rId17"/>
    <p:sldId id="518" r:id="rId18"/>
    <p:sldId id="519" r:id="rId19"/>
    <p:sldId id="3156" r:id="rId20"/>
    <p:sldId id="3157" r:id="rId21"/>
    <p:sldId id="523" r:id="rId22"/>
    <p:sldId id="520" r:id="rId23"/>
    <p:sldId id="275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LIFAJ Simon (RTD)" initials="TS(" lastIdx="1" clrIdx="0"/>
  <p:cmAuthor id="2" name="ZIAKAS Konstantinos (RTD)" initials="ZK(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B95"/>
    <a:srgbClr val="B0D10E"/>
    <a:srgbClr val="9BD4F0"/>
    <a:srgbClr val="A2D5D0"/>
    <a:srgbClr val="FFFFFF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8" autoAdjust="0"/>
    <p:restoredTop sz="97455" autoAdjust="0"/>
  </p:normalViewPr>
  <p:slideViewPr>
    <p:cSldViewPr snapToGrid="0">
      <p:cViewPr varScale="1">
        <p:scale>
          <a:sx n="100" d="100"/>
          <a:sy n="100" d="100"/>
        </p:scale>
        <p:origin x="696" y="48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54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C14BB-60AC-4B8D-A077-2D1195426255}" type="doc">
      <dgm:prSet loTypeId="urn:diagrams.loki3.com/BracketList+Icon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A5F88E68-522D-4B5B-BDCB-9B2C5C7322DA}">
      <dgm:prSet phldrT="[Texto]" custT="1"/>
      <dgm:spPr>
        <a:xfrm>
          <a:off x="0" y="2403000"/>
          <a:ext cx="2133599" cy="1287000"/>
        </a:xfrm>
        <a:noFill/>
        <a:ln>
          <a:noFill/>
        </a:ln>
        <a:effectLst/>
      </dgm:spPr>
      <dgm:t>
        <a:bodyPr/>
        <a:lstStyle/>
        <a:p>
          <a:pPr algn="ctr"/>
          <a:r>
            <a:rPr lang="en-US" sz="36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Part B </a:t>
          </a:r>
        </a:p>
        <a:p>
          <a:pPr algn="ctr"/>
          <a:r>
            <a:rPr lang="en-US" sz="18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(to be uploaded as pdf PDF)</a:t>
          </a:r>
          <a:endParaRPr lang="pt-PT" sz="1800" dirty="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43AEBA5-8950-4D45-84A8-4B9A1109152B}" type="parTrans" cxnId="{7E4A1CB1-6329-4181-894B-0BECCED3BAD9}">
      <dgm:prSet/>
      <dgm:spPr/>
      <dgm:t>
        <a:bodyPr/>
        <a:lstStyle/>
        <a:p>
          <a:endParaRPr lang="pt-PT" sz="1600"/>
        </a:p>
      </dgm:t>
    </dgm:pt>
    <dgm:pt modelId="{7FBD3DB5-7D1B-4144-A8E3-6AB2DFDB726F}" type="sibTrans" cxnId="{7E4A1CB1-6329-4181-894B-0BECCED3BAD9}">
      <dgm:prSet/>
      <dgm:spPr/>
      <dgm:t>
        <a:bodyPr/>
        <a:lstStyle/>
        <a:p>
          <a:endParaRPr lang="pt-PT" sz="1600"/>
        </a:p>
      </dgm:t>
    </dgm:pt>
    <dgm:pt modelId="{C16D9694-C2DF-4BE0-8838-228CCC12ACF7}">
      <dgm:prSet phldrT="[Texto]" custT="1"/>
      <dgm:spPr>
        <a:xfrm>
          <a:off x="2731007" y="2000812"/>
          <a:ext cx="5803392" cy="2091375"/>
        </a:xfrm>
        <a:solidFill>
          <a:srgbClr val="304C92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/>
            <a:buAutoNum type="arabicPeriod"/>
          </a:pPr>
          <a:r>
            <a:rPr lang="en-US" sz="2400" b="0" dirty="0">
              <a:solidFill>
                <a:srgbClr val="FF0000"/>
              </a:solidFill>
              <a:latin typeface="Arial"/>
              <a:ea typeface="+mn-ea"/>
              <a:cs typeface="+mn-cs"/>
            </a:rPr>
            <a:t>Excellence </a:t>
          </a:r>
          <a:endParaRPr lang="pt-PT" sz="2400" b="0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BD1CE65F-5246-4763-908E-75F27B680C57}" type="parTrans" cxnId="{B5837BB2-5FBA-4199-A6DE-A7A78EA6CD27}">
      <dgm:prSet/>
      <dgm:spPr/>
      <dgm:t>
        <a:bodyPr/>
        <a:lstStyle/>
        <a:p>
          <a:endParaRPr lang="pt-PT" sz="1600"/>
        </a:p>
      </dgm:t>
    </dgm:pt>
    <dgm:pt modelId="{9391BCBB-3D11-4736-AC06-CBAF09F0CD27}" type="sibTrans" cxnId="{B5837BB2-5FBA-4199-A6DE-A7A78EA6CD27}">
      <dgm:prSet/>
      <dgm:spPr/>
      <dgm:t>
        <a:bodyPr/>
        <a:lstStyle/>
        <a:p>
          <a:endParaRPr lang="pt-PT" sz="1600"/>
        </a:p>
      </dgm:t>
    </dgm:pt>
    <dgm:pt modelId="{D6963EA9-4662-4D0E-9927-F95C7B2F32CC}">
      <dgm:prSet custT="1"/>
      <dgm:spPr>
        <a:xfrm>
          <a:off x="2731007" y="2000812"/>
          <a:ext cx="5803392" cy="2091375"/>
        </a:xfrm>
        <a:solidFill>
          <a:srgbClr val="304C92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/>
            <a:buAutoNum type="arabicPeriod"/>
          </a:pPr>
          <a:r>
            <a:rPr lang="en-US" sz="2400" b="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Impact </a:t>
          </a:r>
        </a:p>
      </dgm:t>
    </dgm:pt>
    <dgm:pt modelId="{14DB5E81-2A50-43E3-805D-985A987A1C95}" type="parTrans" cxnId="{2809EB14-CC17-4619-AF47-0541DFC6DE58}">
      <dgm:prSet/>
      <dgm:spPr/>
      <dgm:t>
        <a:bodyPr/>
        <a:lstStyle/>
        <a:p>
          <a:endParaRPr lang="pt-PT"/>
        </a:p>
      </dgm:t>
    </dgm:pt>
    <dgm:pt modelId="{C674ECA7-D21D-4C6A-8E50-BDE505DD84E2}" type="sibTrans" cxnId="{2809EB14-CC17-4619-AF47-0541DFC6DE58}">
      <dgm:prSet/>
      <dgm:spPr/>
      <dgm:t>
        <a:bodyPr/>
        <a:lstStyle/>
        <a:p>
          <a:endParaRPr lang="pt-PT"/>
        </a:p>
      </dgm:t>
    </dgm:pt>
    <dgm:pt modelId="{B76B9A87-9891-4B7F-BC56-8A96306E5E07}">
      <dgm:prSet custT="1"/>
      <dgm:spPr>
        <a:xfrm>
          <a:off x="2731007" y="2000812"/>
          <a:ext cx="5803392" cy="2091375"/>
        </a:xfrm>
        <a:solidFill>
          <a:srgbClr val="304C92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/>
            <a:buAutoNum type="arabicPeriod"/>
          </a:pPr>
          <a:r>
            <a:rPr lang="en-US" sz="2400" b="0" dirty="0">
              <a:solidFill>
                <a:schemeClr val="tx2"/>
              </a:solidFill>
              <a:latin typeface="Arial"/>
              <a:ea typeface="+mn-ea"/>
              <a:cs typeface="+mn-cs"/>
            </a:rPr>
            <a:t>Quality and efficiency of implementation</a:t>
          </a:r>
        </a:p>
      </dgm:t>
    </dgm:pt>
    <dgm:pt modelId="{473850FB-D8D4-4532-8E04-3C3A27EF11DC}" type="parTrans" cxnId="{18934CE0-75FD-439F-96CB-43A5446164CC}">
      <dgm:prSet/>
      <dgm:spPr/>
      <dgm:t>
        <a:bodyPr/>
        <a:lstStyle/>
        <a:p>
          <a:endParaRPr lang="pt-PT"/>
        </a:p>
      </dgm:t>
    </dgm:pt>
    <dgm:pt modelId="{4403E159-8743-4AC6-B0F5-15998BB8D949}" type="sibTrans" cxnId="{18934CE0-75FD-439F-96CB-43A5446164CC}">
      <dgm:prSet/>
      <dgm:spPr/>
      <dgm:t>
        <a:bodyPr/>
        <a:lstStyle/>
        <a:p>
          <a:endParaRPr lang="pt-PT"/>
        </a:p>
      </dgm:t>
    </dgm:pt>
    <dgm:pt modelId="{398BD1B8-AE03-4360-A489-6E13E50473ED}">
      <dgm:prSet custT="1"/>
      <dgm:spPr>
        <a:xfrm>
          <a:off x="2731007" y="2000812"/>
          <a:ext cx="5803392" cy="2091375"/>
        </a:xfrm>
        <a:solidFill>
          <a:srgbClr val="304C92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/>
            <a:buNone/>
          </a:pPr>
          <a:r>
            <a:rPr lang="en-US" sz="1600" b="0" dirty="0">
              <a:solidFill>
                <a:schemeClr val="tx1">
                  <a:lumMod val="50000"/>
                </a:schemeClr>
              </a:solidFill>
              <a:latin typeface="Arial"/>
              <a:ea typeface="+mn-ea"/>
              <a:cs typeface="+mn-cs"/>
            </a:rPr>
            <a:t>-&gt;additional Annex with information on financial support to third parties (if applicable)</a:t>
          </a:r>
        </a:p>
      </dgm:t>
    </dgm:pt>
    <dgm:pt modelId="{109FB10A-2913-4040-986E-D21E835CD0DF}" type="parTrans" cxnId="{E692AACF-D7D1-481B-8147-2AB6D779D467}">
      <dgm:prSet/>
      <dgm:spPr/>
      <dgm:t>
        <a:bodyPr/>
        <a:lstStyle/>
        <a:p>
          <a:endParaRPr lang="de-DE"/>
        </a:p>
      </dgm:t>
    </dgm:pt>
    <dgm:pt modelId="{3B00A16E-1A3E-4724-AD4F-11DF2CC1A80E}" type="sibTrans" cxnId="{E692AACF-D7D1-481B-8147-2AB6D779D467}">
      <dgm:prSet/>
      <dgm:spPr/>
      <dgm:t>
        <a:bodyPr/>
        <a:lstStyle/>
        <a:p>
          <a:endParaRPr lang="de-DE"/>
        </a:p>
      </dgm:t>
    </dgm:pt>
    <dgm:pt modelId="{B7C0AF9F-7B47-4D07-A5CB-C68BB5DE044F}" type="pres">
      <dgm:prSet presAssocID="{907C14BB-60AC-4B8D-A077-2D1195426255}" presName="Name0" presStyleCnt="0">
        <dgm:presLayoutVars>
          <dgm:dir/>
          <dgm:animLvl val="lvl"/>
          <dgm:resizeHandles val="exact"/>
        </dgm:presLayoutVars>
      </dgm:prSet>
      <dgm:spPr/>
    </dgm:pt>
    <dgm:pt modelId="{9FB32E4C-8E34-4963-9434-7081BBFAC456}" type="pres">
      <dgm:prSet presAssocID="{A5F88E68-522D-4B5B-BDCB-9B2C5C7322DA}" presName="linNode" presStyleCnt="0"/>
      <dgm:spPr/>
    </dgm:pt>
    <dgm:pt modelId="{0ED25E80-085D-4764-8271-009327B9C06E}" type="pres">
      <dgm:prSet presAssocID="{A5F88E68-522D-4B5B-BDCB-9B2C5C7322DA}" presName="parTx" presStyleLbl="revTx" presStyleIdx="0" presStyleCnt="1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9D9EFE2-1F8C-46DE-8B80-9D5DE7EDBEBA}" type="pres">
      <dgm:prSet presAssocID="{A5F88E68-522D-4B5B-BDCB-9B2C5C7322DA}" presName="bracket" presStyleLbl="parChTrans1D1" presStyleIdx="0" presStyleCnt="1"/>
      <dgm:spPr>
        <a:xfrm>
          <a:off x="2133599" y="2000812"/>
          <a:ext cx="426720" cy="2091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304C9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EC7E793-4FB7-4737-B276-B06C9770CE73}" type="pres">
      <dgm:prSet presAssocID="{A5F88E68-522D-4B5B-BDCB-9B2C5C7322DA}" presName="spH" presStyleCnt="0"/>
      <dgm:spPr/>
    </dgm:pt>
    <dgm:pt modelId="{40B6793A-09F1-4EB9-AA1E-859CE3E1A9C9}" type="pres">
      <dgm:prSet presAssocID="{A5F88E68-522D-4B5B-BDCB-9B2C5C7322DA}" presName="desTx" presStyleLbl="node1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809EB14-CC17-4619-AF47-0541DFC6DE58}" srcId="{A5F88E68-522D-4B5B-BDCB-9B2C5C7322DA}" destId="{D6963EA9-4662-4D0E-9927-F95C7B2F32CC}" srcOrd="1" destOrd="0" parTransId="{14DB5E81-2A50-43E3-805D-985A987A1C95}" sibTransId="{C674ECA7-D21D-4C6A-8E50-BDE505DD84E2}"/>
    <dgm:cxn modelId="{571F5219-2DE4-421B-AE16-8A7F53020521}" type="presOf" srcId="{C16D9694-C2DF-4BE0-8838-228CCC12ACF7}" destId="{40B6793A-09F1-4EB9-AA1E-859CE3E1A9C9}" srcOrd="0" destOrd="0" presId="urn:diagrams.loki3.com/BracketList+Icon#1"/>
    <dgm:cxn modelId="{AD3BF52B-6971-4115-A162-A7BA011DAB07}" type="presOf" srcId="{A5F88E68-522D-4B5B-BDCB-9B2C5C7322DA}" destId="{0ED25E80-085D-4764-8271-009327B9C06E}" srcOrd="0" destOrd="0" presId="urn:diagrams.loki3.com/BracketList+Icon#1"/>
    <dgm:cxn modelId="{3DF8EB7F-735E-4031-9688-75587783BDAF}" type="presOf" srcId="{907C14BB-60AC-4B8D-A077-2D1195426255}" destId="{B7C0AF9F-7B47-4D07-A5CB-C68BB5DE044F}" srcOrd="0" destOrd="0" presId="urn:diagrams.loki3.com/BracketList+Icon#1"/>
    <dgm:cxn modelId="{7E4A1CB1-6329-4181-894B-0BECCED3BAD9}" srcId="{907C14BB-60AC-4B8D-A077-2D1195426255}" destId="{A5F88E68-522D-4B5B-BDCB-9B2C5C7322DA}" srcOrd="0" destOrd="0" parTransId="{743AEBA5-8950-4D45-84A8-4B9A1109152B}" sibTransId="{7FBD3DB5-7D1B-4144-A8E3-6AB2DFDB726F}"/>
    <dgm:cxn modelId="{B5837BB2-5FBA-4199-A6DE-A7A78EA6CD27}" srcId="{A5F88E68-522D-4B5B-BDCB-9B2C5C7322DA}" destId="{C16D9694-C2DF-4BE0-8838-228CCC12ACF7}" srcOrd="0" destOrd="0" parTransId="{BD1CE65F-5246-4763-908E-75F27B680C57}" sibTransId="{9391BCBB-3D11-4736-AC06-CBAF09F0CD27}"/>
    <dgm:cxn modelId="{ED8A48C1-5F9B-457A-82F4-A276E7C75B07}" type="presOf" srcId="{D6963EA9-4662-4D0E-9927-F95C7B2F32CC}" destId="{40B6793A-09F1-4EB9-AA1E-859CE3E1A9C9}" srcOrd="0" destOrd="1" presId="urn:diagrams.loki3.com/BracketList+Icon#1"/>
    <dgm:cxn modelId="{D532F7CA-1736-4F14-AD11-FA8C3B0CBF3E}" type="presOf" srcId="{B76B9A87-9891-4B7F-BC56-8A96306E5E07}" destId="{40B6793A-09F1-4EB9-AA1E-859CE3E1A9C9}" srcOrd="0" destOrd="2" presId="urn:diagrams.loki3.com/BracketList+Icon#1"/>
    <dgm:cxn modelId="{E692AACF-D7D1-481B-8147-2AB6D779D467}" srcId="{A5F88E68-522D-4B5B-BDCB-9B2C5C7322DA}" destId="{398BD1B8-AE03-4360-A489-6E13E50473ED}" srcOrd="3" destOrd="0" parTransId="{109FB10A-2913-4040-986E-D21E835CD0DF}" sibTransId="{3B00A16E-1A3E-4724-AD4F-11DF2CC1A80E}"/>
    <dgm:cxn modelId="{A830BADB-1376-49FA-99F3-820B5E3CCCD6}" type="presOf" srcId="{398BD1B8-AE03-4360-A489-6E13E50473ED}" destId="{40B6793A-09F1-4EB9-AA1E-859CE3E1A9C9}" srcOrd="0" destOrd="3" presId="urn:diagrams.loki3.com/BracketList+Icon#1"/>
    <dgm:cxn modelId="{18934CE0-75FD-439F-96CB-43A5446164CC}" srcId="{A5F88E68-522D-4B5B-BDCB-9B2C5C7322DA}" destId="{B76B9A87-9891-4B7F-BC56-8A96306E5E07}" srcOrd="2" destOrd="0" parTransId="{473850FB-D8D4-4532-8E04-3C3A27EF11DC}" sibTransId="{4403E159-8743-4AC6-B0F5-15998BB8D949}"/>
    <dgm:cxn modelId="{C373BC70-F9D0-44D0-A2D9-CF3DACAD17B4}" type="presParOf" srcId="{B7C0AF9F-7B47-4D07-A5CB-C68BB5DE044F}" destId="{9FB32E4C-8E34-4963-9434-7081BBFAC456}" srcOrd="0" destOrd="0" presId="urn:diagrams.loki3.com/BracketList+Icon#1"/>
    <dgm:cxn modelId="{1CC5B750-BA64-49EF-BD70-694C271EBF3B}" type="presParOf" srcId="{9FB32E4C-8E34-4963-9434-7081BBFAC456}" destId="{0ED25E80-085D-4764-8271-009327B9C06E}" srcOrd="0" destOrd="0" presId="urn:diagrams.loki3.com/BracketList+Icon#1"/>
    <dgm:cxn modelId="{F049140C-8409-4547-801C-487E0188CE3C}" type="presParOf" srcId="{9FB32E4C-8E34-4963-9434-7081BBFAC456}" destId="{29D9EFE2-1F8C-46DE-8B80-9D5DE7EDBEBA}" srcOrd="1" destOrd="0" presId="urn:diagrams.loki3.com/BracketList+Icon#1"/>
    <dgm:cxn modelId="{2CBF2ADE-2490-462F-9371-D1962B44489D}" type="presParOf" srcId="{9FB32E4C-8E34-4963-9434-7081BBFAC456}" destId="{9EC7E793-4FB7-4737-B276-B06C9770CE73}" srcOrd="2" destOrd="0" presId="urn:diagrams.loki3.com/BracketList+Icon#1"/>
    <dgm:cxn modelId="{E74AE85E-B63B-44BA-BFD9-FAAE762BAF52}" type="presParOf" srcId="{9FB32E4C-8E34-4963-9434-7081BBFAC456}" destId="{40B6793A-09F1-4EB9-AA1E-859CE3E1A9C9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25E80-085D-4764-8271-009327B9C06E}">
      <dsp:nvSpPr>
        <dsp:cNvPr id="0" name=""/>
        <dsp:cNvSpPr/>
      </dsp:nvSpPr>
      <dsp:spPr>
        <a:xfrm>
          <a:off x="8330" y="336409"/>
          <a:ext cx="2129434" cy="126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Part B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(to be uploaded as pdf PDF)</a:t>
          </a:r>
          <a:endParaRPr lang="pt-PT" sz="1800" kern="1200" dirty="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8330" y="336409"/>
        <a:ext cx="2129434" cy="1262176"/>
      </dsp:txXfrm>
    </dsp:sp>
    <dsp:sp modelId="{29D9EFE2-1F8C-46DE-8B80-9D5DE7EDBEBA}">
      <dsp:nvSpPr>
        <dsp:cNvPr id="0" name=""/>
        <dsp:cNvSpPr/>
      </dsp:nvSpPr>
      <dsp:spPr>
        <a:xfrm>
          <a:off x="2137765" y="1143"/>
          <a:ext cx="425886" cy="193270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304C9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6793A-09F1-4EB9-AA1E-859CE3E1A9C9}">
      <dsp:nvSpPr>
        <dsp:cNvPr id="0" name=""/>
        <dsp:cNvSpPr/>
      </dsp:nvSpPr>
      <dsp:spPr>
        <a:xfrm>
          <a:off x="2734006" y="1143"/>
          <a:ext cx="5792062" cy="1932707"/>
        </a:xfrm>
        <a:prstGeom prst="rect">
          <a:avLst/>
        </a:prstGeom>
        <a:solidFill>
          <a:srgbClr val="304C92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AutoNum type="arabicPeriod"/>
          </a:pPr>
          <a:r>
            <a:rPr lang="en-US" sz="2400" b="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Excellence </a:t>
          </a:r>
          <a:endParaRPr lang="pt-PT" sz="2400" b="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AutoNum type="arabicPeriod"/>
          </a:pPr>
          <a:r>
            <a:rPr lang="en-US" sz="2400" b="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Impact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AutoNum type="arabicPeriod"/>
          </a:pPr>
          <a:r>
            <a:rPr lang="en-US" sz="2400" b="0" kern="1200" dirty="0">
              <a:solidFill>
                <a:schemeClr val="tx2"/>
              </a:solidFill>
              <a:latin typeface="Arial"/>
              <a:ea typeface="+mn-ea"/>
              <a:cs typeface="+mn-cs"/>
            </a:rPr>
            <a:t>Quality and efficiency of implementation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None/>
          </a:pPr>
          <a:r>
            <a:rPr lang="en-US" sz="1600" b="0" kern="1200" dirty="0">
              <a:solidFill>
                <a:schemeClr val="tx1">
                  <a:lumMod val="50000"/>
                </a:schemeClr>
              </a:solidFill>
              <a:latin typeface="Arial"/>
              <a:ea typeface="+mn-ea"/>
              <a:cs typeface="+mn-cs"/>
            </a:rPr>
            <a:t>-&gt;additional Annex with information on financial support to third parties (if applicable)</a:t>
          </a:r>
        </a:p>
      </dsp:txBody>
      <dsp:txXfrm>
        <a:off x="2734006" y="1143"/>
        <a:ext cx="5792062" cy="193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#1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9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05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1075570" cy="521681"/>
            <a:chOff x="6512049" y="4897884"/>
            <a:chExt cx="887562" cy="52168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9" y="4897884"/>
              <a:ext cx="887562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30" b="1" i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RESEARCH</a:t>
              </a:r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 AND </a:t>
              </a:r>
            </a:p>
            <a:p>
              <a:pPr algn="ctr"/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INNOVATION</a:t>
              </a:r>
              <a:endParaRPr lang="en-GB" sz="930" b="1" i="1" dirty="0" err="1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46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00697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722899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936695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‹#›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72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1" y="1425680"/>
            <a:ext cx="11343641" cy="4751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244372"/>
            <a:ext cx="11343641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1" y="6466114"/>
            <a:ext cx="27432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‹#›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2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210327"/>
            <a:ext cx="10515600" cy="48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28" y="269877"/>
            <a:ext cx="10515600" cy="587374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28" y="1111251"/>
            <a:ext cx="10515600" cy="5065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965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8800" y="3433482"/>
            <a:ext cx="4673600" cy="9099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34000"/>
            <a:ext cx="8534400" cy="304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-9525"/>
            <a:ext cx="12192000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1" y="1425680"/>
            <a:ext cx="11343641" cy="4751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244372"/>
            <a:ext cx="11343641" cy="6731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66200" y="6465890"/>
            <a:ext cx="2743200" cy="280987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576973"/>
                </a:solidFill>
              </a:defRPr>
            </a:lvl1pPr>
          </a:lstStyle>
          <a:p>
            <a:pPr>
              <a:defRPr/>
            </a:pPr>
            <a:fld id="{87F89B7F-EAA0-FC4B-A619-C8B30213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8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8229" y="388268"/>
            <a:ext cx="9920411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6352" y="1654803"/>
            <a:ext cx="11602288" cy="438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9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5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75" r:id="rId3"/>
    <p:sldLayoutId id="2147483679" r:id="rId4"/>
    <p:sldLayoutId id="2147483651" r:id="rId5"/>
    <p:sldLayoutId id="2147483680" r:id="rId6"/>
    <p:sldLayoutId id="2147483681" r:id="rId7"/>
    <p:sldLayoutId id="2147483682" r:id="rId8"/>
    <p:sldLayoutId id="2147483672" r:id="rId9"/>
    <p:sldLayoutId id="2147483684" r:id="rId10"/>
    <p:sldLayoutId id="2147483685" r:id="rId11"/>
    <p:sldLayoutId id="2147483686" r:id="rId12"/>
    <p:sldLayoutId id="2147483687" r:id="rId13"/>
    <p:sldLayoutId id="2147483673" r:id="rId14"/>
    <p:sldLayoutId id="2147483677" r:id="rId15"/>
    <p:sldLayoutId id="2147483678" r:id="rId16"/>
    <p:sldLayoutId id="2147483649" r:id="rId17"/>
    <p:sldLayoutId id="2147483689" r:id="rId18"/>
    <p:sldLayoutId id="2147483695" r:id="rId19"/>
    <p:sldLayoutId id="2147483698" r:id="rId20"/>
    <p:sldLayoutId id="2147483699" r:id="rId21"/>
    <p:sldLayoutId id="2147483700" r:id="rId22"/>
    <p:sldLayoutId id="214748370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HTML/?uri=CELEX:52017DC0312&amp;from=EN" TargetMode="External"/><Relationship Id="rId2" Type="http://schemas.openxmlformats.org/officeDocument/2006/relationships/hyperlink" Target="https://eur-lex.europa.eu/legal-content/en/ALL/?uri=CELEX%3A52018DC00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strategy/strategy-2020-2024/our-digital-future/open-science_en" TargetMode="External"/><Relationship Id="rId2" Type="http://schemas.openxmlformats.org/officeDocument/2006/relationships/hyperlink" Target="https://www.google.com/url?sa=t&amp;rct=j&amp;q=&amp;esrc=s&amp;source=web&amp;cd=&amp;ved=2ahUKEwjpuIebgbH0AhVCLewKHf1gDYQQFnoECAsQAQ&amp;url=https://ec.europa.eu/info/funding-tenders/opportunities/docs/2021-2027/horizon/temp-form/report/data-management-plan-template_he_en.docx&amp;usg=AOvVaw1ho40vgdz3hm2YvFUZ-m4t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strategy/strategy-2020-2024/democracy-and-rights/gender-equality-research-and-innovation_en" TargetMode="External"/><Relationship Id="rId2" Type="http://schemas.openxmlformats.org/officeDocument/2006/relationships/hyperlink" Target="https://op.europa.eu/en/publication-detail/-/publication/ffcb06c3-200a-11ec-bd8e-01aa75ed71a1/language-en/format-PDF/source-232129669" TargetMode="Externa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1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6A5B-C826-CF4F-A9C4-B7180EEF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09"/>
            <a:ext cx="10515600" cy="600164"/>
          </a:xfrm>
        </p:spPr>
        <p:txBody>
          <a:bodyPr/>
          <a:lstStyle/>
          <a:p>
            <a:r>
              <a:rPr lang="en-GB" sz="3200" dirty="0"/>
              <a:t>Example: Excellence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3D8-3D12-7742-982B-B4482BDC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216"/>
            <a:ext cx="10515600" cy="604825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Problem statement</a:t>
            </a:r>
            <a:r>
              <a:rPr lang="en-GB" sz="1800" dirty="0"/>
              <a:t>: Environmental regulatory compliance requirements come from laws and regulations and </a:t>
            </a:r>
            <a:r>
              <a:rPr lang="en-GB" sz="1800" b="1" dirty="0"/>
              <a:t>aim to </a:t>
            </a:r>
            <a:r>
              <a:rPr lang="en-GB" sz="1800" dirty="0"/>
              <a:t>protect the natural environment and </a:t>
            </a:r>
            <a:r>
              <a:rPr lang="en-GB" sz="1800" b="1" dirty="0"/>
              <a:t>mitigate the eﬀects </a:t>
            </a:r>
            <a:r>
              <a:rPr lang="en-GB" sz="1800" dirty="0"/>
              <a:t>of pollution on human health and ecosystems; these requirements support systems that </a:t>
            </a:r>
            <a:r>
              <a:rPr lang="en-GB" sz="1800" b="1" dirty="0"/>
              <a:t>must monitor, control and enforce</a:t>
            </a:r>
            <a:r>
              <a:rPr lang="en-GB" sz="1800" dirty="0"/>
              <a:t>. Effective compliance </a:t>
            </a:r>
            <a:r>
              <a:rPr lang="en-GB" sz="1800" b="1" dirty="0"/>
              <a:t>is based on </a:t>
            </a:r>
            <a:r>
              <a:rPr lang="en-GB" sz="1800" dirty="0"/>
              <a:t>…</a:t>
            </a:r>
          </a:p>
          <a:p>
            <a:pPr marL="0" indent="0">
              <a:buNone/>
            </a:pPr>
            <a:r>
              <a:rPr lang="en-GB" sz="1800" b="1" dirty="0"/>
              <a:t>Which level</a:t>
            </a:r>
            <a:r>
              <a:rPr lang="en-GB" sz="1800" dirty="0"/>
              <a:t>: the </a:t>
            </a:r>
            <a:r>
              <a:rPr lang="en-GB" sz="1800" b="1" dirty="0"/>
              <a:t>EC</a:t>
            </a:r>
            <a:r>
              <a:rPr lang="en-GB" sz="1800" dirty="0"/>
              <a:t> has taken solid steps to improve environmental compliance and governance by presenting an </a:t>
            </a:r>
            <a:r>
              <a:rPr lang="en-GB" sz="1800" b="1" dirty="0"/>
              <a:t>Action Plan </a:t>
            </a:r>
            <a:r>
              <a:rPr lang="en-GB" sz="1800" dirty="0"/>
              <a:t>[</a:t>
            </a:r>
            <a:r>
              <a:rPr lang="en-GB" sz="1800" u="sng" dirty="0">
                <a:hlinkClick r:id="rId2"/>
              </a:rPr>
              <a:t>X</a:t>
            </a:r>
            <a:r>
              <a:rPr lang="en-GB" sz="1800" dirty="0"/>
              <a:t>] that outlines the 3 pillars of successful compliance</a:t>
            </a:r>
            <a:r>
              <a:rPr lang="es-ES" sz="1800" dirty="0"/>
              <a:t> </a:t>
            </a:r>
            <a:r>
              <a:rPr lang="en-GB" sz="1800" dirty="0"/>
              <a:t>… The EC further notes that information at the European level on the environment </a:t>
            </a:r>
            <a:r>
              <a:rPr lang="en-GB" sz="1800" b="1" dirty="0"/>
              <a:t>“usually starts locally”:…</a:t>
            </a:r>
          </a:p>
          <a:p>
            <a:pPr marL="0" indent="0">
              <a:buNone/>
            </a:pPr>
            <a:r>
              <a:rPr lang="en-GB" sz="1800" b="1" dirty="0"/>
              <a:t>Solution available: Citizen science </a:t>
            </a:r>
            <a:r>
              <a:rPr lang="en-GB" sz="1800" dirty="0"/>
              <a:t>is recognized in the COM as a promising source for complementary information and data on environmental issues, offering a way to collect environmental data that is “</a:t>
            </a:r>
            <a:r>
              <a:rPr lang="en-GB" sz="1800" b="1" dirty="0"/>
              <a:t>cost-effective and is useful </a:t>
            </a:r>
            <a:r>
              <a:rPr lang="en-GB" sz="1800" dirty="0"/>
              <a:t>in providing….</a:t>
            </a:r>
            <a:r>
              <a:rPr lang="es-ES" sz="1800" dirty="0"/>
              <a:t> 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Why now: </a:t>
            </a:r>
            <a:r>
              <a:rPr lang="en-GB" sz="1800" dirty="0"/>
              <a:t>However, it is noted that in practice citizen science data “</a:t>
            </a:r>
            <a:r>
              <a:rPr lang="en-GB" sz="1800" b="1" dirty="0"/>
              <a:t>are not (yet) used widely for official environmental monitoring and reporting</a:t>
            </a:r>
            <a:r>
              <a:rPr lang="en-GB" sz="1800" dirty="0"/>
              <a:t>. Nonetheless, it can trigger official reporting and action” [</a:t>
            </a:r>
            <a:r>
              <a:rPr lang="en-GB" sz="1800" u="sng" dirty="0">
                <a:hlinkClick r:id="rId3"/>
              </a:rPr>
              <a:t>X</a:t>
            </a:r>
            <a:r>
              <a:rPr lang="en-GB" sz="1800" dirty="0"/>
              <a:t>, p.11] both in judicial and extra-judicial arenas as recent studies explicitly for the EU context demonstrates. </a:t>
            </a:r>
          </a:p>
          <a:p>
            <a:pPr marL="0" indent="0">
              <a:buNone/>
            </a:pPr>
            <a:r>
              <a:rPr lang="en-GB" sz="1800" b="1" dirty="0"/>
              <a:t>Why you: Project (your consortium) </a:t>
            </a:r>
            <a:r>
              <a:rPr lang="en-US" sz="1800" dirty="0"/>
              <a:t>focuses on </a:t>
            </a:r>
            <a:r>
              <a:rPr lang="en-US" sz="1800" b="1" dirty="0"/>
              <a:t>co-created and collaborative</a:t>
            </a:r>
            <a:r>
              <a:rPr lang="en-US" sz="1800" dirty="0"/>
              <a:t> citizen-collected evidence that </a:t>
            </a:r>
            <a:r>
              <a:rPr lang="en-US" sz="1800" b="1" dirty="0"/>
              <a:t>empowers</a:t>
            </a:r>
            <a:r>
              <a:rPr lang="en-US" sz="1800" dirty="0"/>
              <a:t> citizens and helps them </a:t>
            </a:r>
            <a:r>
              <a:rPr lang="en-US" sz="1800" b="1" dirty="0"/>
              <a:t>verify compliance</a:t>
            </a:r>
            <a:r>
              <a:rPr lang="en-US" sz="1800" dirty="0"/>
              <a:t>, but also </a:t>
            </a:r>
            <a:r>
              <a:rPr lang="en-US" sz="1800" b="1" dirty="0"/>
              <a:t>identify</a:t>
            </a:r>
            <a:r>
              <a:rPr lang="en-US" sz="1800" dirty="0"/>
              <a:t>, </a:t>
            </a:r>
            <a:r>
              <a:rPr lang="en-US" sz="1800" b="1" dirty="0"/>
              <a:t>detect</a:t>
            </a:r>
            <a:r>
              <a:rPr lang="en-US" sz="1800" dirty="0"/>
              <a:t>, </a:t>
            </a:r>
            <a:r>
              <a:rPr lang="en-US" sz="1800" b="1" dirty="0" err="1"/>
              <a:t>characterise</a:t>
            </a:r>
            <a:r>
              <a:rPr lang="en-US" sz="1800" dirty="0"/>
              <a:t> and </a:t>
            </a:r>
            <a:r>
              <a:rPr lang="en-US" sz="1800" b="1" dirty="0"/>
              <a:t>triage</a:t>
            </a:r>
            <a:r>
              <a:rPr lang="en-US" sz="1800" dirty="0"/>
              <a:t> the nature and extent of non-compliance, so authorities can be notified to collect evidence and further prosecute the offender. </a:t>
            </a:r>
            <a:endParaRPr lang="es-ES" sz="1800" dirty="0"/>
          </a:p>
          <a:p>
            <a:pPr marL="0" indent="0"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65339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6A5B-C826-CF4F-A9C4-B7180EEF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09"/>
            <a:ext cx="10515600" cy="600164"/>
          </a:xfrm>
        </p:spPr>
        <p:txBody>
          <a:bodyPr/>
          <a:lstStyle/>
          <a:p>
            <a:r>
              <a:rPr lang="en-GB" sz="3200" dirty="0"/>
              <a:t>Example: Objectives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3D8-3D12-7742-982B-B4482BDC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216"/>
            <a:ext cx="10515600" cy="6048253"/>
          </a:xfrm>
        </p:spPr>
        <p:txBody>
          <a:bodyPr/>
          <a:lstStyle/>
          <a:p>
            <a:pPr marL="0" indent="0" algn="just">
              <a:buNone/>
            </a:pPr>
            <a:r>
              <a:rPr lang="en-GB" sz="1800" i="1" dirty="0"/>
              <a:t>PROJECT</a:t>
            </a:r>
            <a:r>
              <a:rPr lang="en-GB" sz="1800" dirty="0"/>
              <a:t> </a:t>
            </a:r>
            <a:r>
              <a:rPr lang="en-GB" sz="1800" i="1" dirty="0"/>
              <a:t>will develop a </a:t>
            </a:r>
            <a:r>
              <a:rPr lang="en-GB" sz="1800" b="1" i="1" dirty="0"/>
              <a:t>pan-European collaboration </a:t>
            </a:r>
            <a:r>
              <a:rPr lang="en-GB" sz="1800" i="1" dirty="0"/>
              <a:t>and </a:t>
            </a:r>
            <a:r>
              <a:rPr lang="en-GB" sz="1800" b="1" i="1" dirty="0"/>
              <a:t>knowledge hub </a:t>
            </a:r>
            <a:r>
              <a:rPr lang="en-GB" sz="1800" i="1" dirty="0"/>
              <a:t>based on the </a:t>
            </a:r>
            <a:r>
              <a:rPr lang="en-GB" sz="1800" b="1" i="1" dirty="0"/>
              <a:t>Living Lab </a:t>
            </a:r>
            <a:r>
              <a:rPr lang="en-GB" sz="1800" i="1" dirty="0"/>
              <a:t>principles to become the </a:t>
            </a:r>
            <a:r>
              <a:rPr lang="en-GB" sz="1800" b="1" i="1" dirty="0"/>
              <a:t>open innovation framework </a:t>
            </a:r>
            <a:r>
              <a:rPr lang="en-GB" sz="1800" i="1" dirty="0"/>
              <a:t>for all European actors for environmental compliance assurance. The Project “Living Lab” will co-create </a:t>
            </a:r>
            <a:r>
              <a:rPr lang="en-GB" sz="1800" b="1" i="1" dirty="0"/>
              <a:t>sustainable mechanisms to increase Environmental Compliance through Citizens and Innovation</a:t>
            </a:r>
            <a:r>
              <a:rPr lang="en-GB" sz="1800" i="1" dirty="0"/>
              <a:t> (ECCI) and to address the culture and variable barriers around environmental reporting, auditing and compliance</a:t>
            </a:r>
            <a:r>
              <a:rPr lang="en-GB" sz="1800" b="1" i="1" dirty="0"/>
              <a:t>.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tangible Specific Objectives (SOs) are lined up with the 3 pillars listed by the EU and are further divided to </a:t>
            </a:r>
            <a:r>
              <a:rPr lang="en-GB" sz="1800" b="1" dirty="0"/>
              <a:t>subcategories that are measurable and verifiable </a:t>
            </a:r>
            <a:r>
              <a:rPr lang="en-GB" sz="1800" dirty="0"/>
              <a:t>through Key Performance Indicators—</a:t>
            </a:r>
            <a:r>
              <a:rPr lang="en-GB" sz="1800" b="1" dirty="0"/>
              <a:t>KPIs are listed under each objective, </a:t>
            </a:r>
            <a:r>
              <a:rPr lang="en-GB" sz="1800" dirty="0"/>
              <a:t>as well as their </a:t>
            </a:r>
            <a:r>
              <a:rPr lang="en-GB" sz="1800" b="1" dirty="0"/>
              <a:t>link to Work Packages </a:t>
            </a:r>
            <a:r>
              <a:rPr lang="en-GB" sz="1800" dirty="0"/>
              <a:t>(WPs), </a:t>
            </a:r>
            <a:r>
              <a:rPr lang="en-GB" sz="1800" b="1" dirty="0"/>
              <a:t>Expected Outcomes (EOs) as listed in the call</a:t>
            </a:r>
            <a:r>
              <a:rPr lang="en-GB" sz="1800" dirty="0"/>
              <a:t>. (List of SOs with description: SO1 e.g. Promote compliance … KPIs …,SO2… KPIs.., SO3 … KPIs) </a:t>
            </a:r>
          </a:p>
          <a:p>
            <a:pPr marL="0" indent="0">
              <a:buNone/>
            </a:pPr>
            <a:r>
              <a:rPr lang="en-GB" sz="1800" b="1" dirty="0"/>
              <a:t>Expected results: </a:t>
            </a:r>
            <a:r>
              <a:rPr lang="en-GB" sz="1800" dirty="0"/>
              <a:t>To meet these objectives, Project will: develop …., test and evaluate the overall approach…, promote ..1..2..3.. allowing expansion of tools&amp; methodology…making impact in…(List of ER with description) </a:t>
            </a:r>
          </a:p>
          <a:p>
            <a:pPr marL="0" indent="0">
              <a:buNone/>
            </a:pPr>
            <a:r>
              <a:rPr lang="en-GB" sz="1800" b="1" dirty="0"/>
              <a:t>Ambition</a:t>
            </a:r>
            <a:r>
              <a:rPr lang="en-GB" sz="1800" dirty="0"/>
              <a:t> - Progress Beyond the State of the Art: Define your ambition in one-two sentences</a:t>
            </a:r>
            <a:br>
              <a:rPr lang="en-GB" sz="1800" dirty="0"/>
            </a:br>
            <a:r>
              <a:rPr lang="en-GB" sz="1800" dirty="0"/>
              <a:t>List w description: A1 (name): Current state of the art and Advances beyond </a:t>
            </a:r>
          </a:p>
          <a:p>
            <a:pPr marL="0" indent="0">
              <a:buNone/>
            </a:pPr>
            <a:r>
              <a:rPr lang="en-GB" sz="1800" b="1" dirty="0"/>
              <a:t>Positioning of the Project (TRL) </a:t>
            </a:r>
            <a:r>
              <a:rPr lang="en-GB" sz="1800" dirty="0"/>
              <a:t>If have more than one describe each briefly and indicate </a:t>
            </a:r>
            <a:r>
              <a:rPr lang="en-GB" sz="1800" i="1" dirty="0"/>
              <a:t>TRL from 3 to 4 </a:t>
            </a:r>
            <a:endParaRPr lang="es-ES" sz="1800" i="1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43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77590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4400" dirty="0">
                <a:latin typeface="Calibri"/>
                <a:cs typeface="Calibri"/>
              </a:rPr>
              <a:t>M</a:t>
            </a:r>
            <a:r>
              <a:rPr sz="4400" dirty="0" err="1">
                <a:latin typeface="Calibri"/>
                <a:cs typeface="Calibri"/>
              </a:rPr>
              <a:t>ethodology</a:t>
            </a:r>
            <a:r>
              <a:rPr sz="44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9109" y="2032518"/>
            <a:ext cx="6225540" cy="328743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3200" spc="-5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lang="en-US" sz="3200" spc="-10" dirty="0">
                <a:solidFill>
                  <a:srgbClr val="254061"/>
                </a:solidFill>
                <a:latin typeface="Calibri"/>
                <a:cs typeface="Calibri"/>
              </a:rPr>
              <a:t>right</a:t>
            </a:r>
            <a:r>
              <a:rPr lang="en-US" sz="3200" spc="5" dirty="0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lang="en-US" sz="3200" spc="-10" dirty="0">
                <a:solidFill>
                  <a:srgbClr val="254061"/>
                </a:solidFill>
                <a:latin typeface="Calibri"/>
                <a:cs typeface="Calibri"/>
              </a:rPr>
              <a:t>question:</a:t>
            </a:r>
            <a:endParaRPr lang="en-US" sz="32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800" b="1" spc="-5" dirty="0">
                <a:solidFill>
                  <a:srgbClr val="00B050"/>
                </a:solidFill>
                <a:latin typeface="Calibri"/>
                <a:cs typeface="Calibri"/>
              </a:rPr>
              <a:t>How will </a:t>
            </a:r>
            <a:r>
              <a:rPr lang="en-US" sz="2800" b="1" spc="-10" dirty="0">
                <a:solidFill>
                  <a:srgbClr val="00B050"/>
                </a:solidFill>
                <a:latin typeface="Calibri"/>
                <a:cs typeface="Calibri"/>
              </a:rPr>
              <a:t>the objectives be reached? </a:t>
            </a:r>
            <a:endParaRPr lang="en-US"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FontTx/>
              <a:buChar char="–"/>
              <a:defRPr/>
            </a:pPr>
            <a:endParaRPr lang="en-US" sz="4650" dirty="0">
              <a:solidFill>
                <a:srgbClr val="3F3F3F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3200" spc="-5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lang="en-US" sz="3200" spc="-10" dirty="0">
                <a:solidFill>
                  <a:srgbClr val="254061"/>
                </a:solidFill>
                <a:latin typeface="Calibri"/>
                <a:cs typeface="Calibri"/>
              </a:rPr>
              <a:t>wrong question:</a:t>
            </a:r>
            <a:endParaRPr lang="en-US" sz="32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lang="en-US" sz="2800" b="1" spc="-20" dirty="0">
                <a:solidFill>
                  <a:srgbClr val="FF0000"/>
                </a:solidFill>
                <a:latin typeface="Calibri"/>
                <a:cs typeface="Calibri"/>
              </a:rPr>
              <a:t>exactly </a:t>
            </a:r>
            <a:r>
              <a:rPr lang="en-US" sz="2800" b="1" spc="-10" dirty="0">
                <a:solidFill>
                  <a:srgbClr val="FF0000"/>
                </a:solidFill>
                <a:latin typeface="Calibri"/>
                <a:cs typeface="Calibri"/>
              </a:rPr>
              <a:t>and when will it be done?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07900E5-008B-C54E-84AF-01725FB0C4A5}"/>
              </a:ext>
            </a:extLst>
          </p:cNvPr>
          <p:cNvCxnSpPr/>
          <p:nvPr/>
        </p:nvCxnSpPr>
        <p:spPr>
          <a:xfrm flipV="1">
            <a:off x="3431704" y="3717032"/>
            <a:ext cx="2979940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3AABF77-CAEF-A740-9B06-6E63BC295217}"/>
              </a:ext>
            </a:extLst>
          </p:cNvPr>
          <p:cNvCxnSpPr>
            <a:cxnSpLocks/>
          </p:cNvCxnSpPr>
          <p:nvPr/>
        </p:nvCxnSpPr>
        <p:spPr>
          <a:xfrm flipH="1" flipV="1">
            <a:off x="3647728" y="3438089"/>
            <a:ext cx="2340268" cy="2439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2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62256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1.</a:t>
            </a:r>
            <a:r>
              <a:rPr lang="de-DE" sz="3200" spc="-5" dirty="0"/>
              <a:t>2 </a:t>
            </a:r>
            <a:r>
              <a:rPr lang="de-DE" sz="3200" dirty="0"/>
              <a:t>M</a:t>
            </a:r>
            <a:r>
              <a:rPr sz="3200" dirty="0" err="1"/>
              <a:t>ethodology</a:t>
            </a:r>
            <a:r>
              <a:rPr lang="de-DE" sz="3200" dirty="0"/>
              <a:t> (15 </a:t>
            </a:r>
            <a:r>
              <a:rPr lang="de-DE" sz="3200" dirty="0" err="1"/>
              <a:t>pages</a:t>
            </a:r>
            <a:r>
              <a:rPr lang="de-DE" sz="3200" dirty="0"/>
              <a:t>)</a:t>
            </a:r>
            <a:endParaRPr sz="3200" dirty="0"/>
          </a:p>
        </p:txBody>
      </p:sp>
      <p:sp>
        <p:nvSpPr>
          <p:cNvPr id="2" name="Rechteck 1"/>
          <p:cNvSpPr/>
          <p:nvPr/>
        </p:nvSpPr>
        <p:spPr>
          <a:xfrm>
            <a:off x="475128" y="1276913"/>
            <a:ext cx="111341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dirty="0"/>
              <a:t>Describe and explain </a:t>
            </a:r>
            <a:r>
              <a:rPr lang="en-GB" b="1" dirty="0"/>
              <a:t>the overall methodology, including the concepts, models and assumptions that underpin your work. Explain how this will enable you to deliver your project’s objectives. </a:t>
            </a:r>
            <a:r>
              <a:rPr lang="en-GB" dirty="0"/>
              <a:t>Refer to any important challenges you may have identified in the chosen methodology and how you intend to overcome them. 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dirty="0"/>
              <a:t>Describe any </a:t>
            </a:r>
            <a:r>
              <a:rPr lang="en-GB" b="1" dirty="0"/>
              <a:t>national or international research and innovation activities whose results will feed into the project, and how that link will be established</a:t>
            </a:r>
            <a:r>
              <a:rPr lang="en-GB" dirty="0"/>
              <a:t>; =</a:t>
            </a:r>
            <a:r>
              <a:rPr lang="en-GB" b="1" i="1" u="sng"/>
              <a:t>EXPLOITABLE RESULTS</a:t>
            </a:r>
            <a:endParaRPr lang="en-GB" b="1" i="1" u="sng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dirty="0"/>
              <a:t>Explain </a:t>
            </a:r>
            <a:r>
              <a:rPr lang="en-GB" b="1" dirty="0"/>
              <a:t>how expertise and methods from different disciplines will be brought together and integrated in pursuit of your objectives. </a:t>
            </a:r>
            <a:r>
              <a:rPr lang="en-GB" dirty="0"/>
              <a:t>If you consider that an inter-disciplinary approach is unnecessary in the context of the proposed work, please provide a justification.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dirty="0"/>
              <a:t>For topics where the work programme indicates the need for the </a:t>
            </a:r>
            <a:r>
              <a:rPr lang="en-GB" b="1" dirty="0"/>
              <a:t>integration of social sciences and humanities</a:t>
            </a:r>
            <a:r>
              <a:rPr lang="en-GB" dirty="0"/>
              <a:t>, show the role of these disciplines in the project or provide a justification if you consider that these disciplines are not relevant to your proposed project. </a:t>
            </a:r>
          </a:p>
        </p:txBody>
      </p:sp>
    </p:spTree>
    <p:extLst>
      <p:ext uri="{BB962C8B-B14F-4D97-AF65-F5344CB8AC3E}">
        <p14:creationId xmlns:p14="http://schemas.microsoft.com/office/powerpoint/2010/main" val="70823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75447" y="1643498"/>
            <a:ext cx="102392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Describe how the </a:t>
            </a:r>
            <a:r>
              <a:rPr lang="en-GB" sz="2000" b="1" u="sng" dirty="0"/>
              <a:t>gender dimension </a:t>
            </a:r>
            <a:r>
              <a:rPr lang="en-GB" sz="2000" dirty="0"/>
              <a:t>(i.e. sex and/or gender analysis) is taken into account in the project’s research and innovation content. If you do not consider such a gender dimension to be relevant in your project, please provide a justification.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Describe </a:t>
            </a:r>
            <a:r>
              <a:rPr lang="en-GB" sz="2000" b="1" dirty="0"/>
              <a:t>how appropriate open science practices </a:t>
            </a:r>
            <a:r>
              <a:rPr lang="en-GB" sz="2000" dirty="0"/>
              <a:t>are implemented as an integral part of the proposed methodology. Show how the choice of practices and their implementation are adapted to the nature of your work, in a way that will increase the chances of the project delivering on its objectives. </a:t>
            </a:r>
            <a:r>
              <a:rPr lang="en-US" sz="2000" dirty="0"/>
              <a:t>If you believe that none of these practices are appropriate for your project, please provide a justification here.</a:t>
            </a:r>
            <a:endParaRPr lang="en-GB" sz="2000" dirty="0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838200" y="562256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1.</a:t>
            </a:r>
            <a:r>
              <a:rPr lang="de-DE" sz="3200" spc="-5" dirty="0"/>
              <a:t>2 </a:t>
            </a:r>
            <a:r>
              <a:rPr lang="de-DE" sz="3200" dirty="0"/>
              <a:t>M</a:t>
            </a:r>
            <a:r>
              <a:rPr sz="3200" dirty="0" err="1"/>
              <a:t>ethodology</a:t>
            </a:r>
            <a:r>
              <a:rPr lang="de-DE" sz="3200" dirty="0"/>
              <a:t> (15 </a:t>
            </a:r>
            <a:r>
              <a:rPr lang="de-DE" sz="3200" dirty="0" err="1"/>
              <a:t>pages</a:t>
            </a:r>
            <a:r>
              <a:rPr lang="de-DE" sz="3200" dirty="0"/>
              <a:t>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8545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2694" y="960588"/>
            <a:ext cx="10586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Research data management and management of other research outputs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Types of data/research outputs </a:t>
            </a:r>
            <a:r>
              <a:rPr lang="en-GB" dirty="0"/>
              <a:t>(e.g. experimental, observational, images, text, numerical) and their estimated size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Findability of data/research outputs: </a:t>
            </a:r>
            <a:r>
              <a:rPr lang="en-GB" dirty="0"/>
              <a:t>Types of persistent and unique identifiers (e.g. digital object identifiers) and trusted repositories that will be used.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Accessibility of data/research outputs: </a:t>
            </a:r>
            <a:r>
              <a:rPr lang="en-GB" dirty="0"/>
              <a:t>IPR considerations and timeline for open access (if open access not provided, explain why); provisions for access to restricted data for verification purposes.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Interoperability of data/research outputs:</a:t>
            </a:r>
            <a:r>
              <a:rPr lang="en-GB" dirty="0"/>
              <a:t> Standards, formats and vocabularies for data and metadata.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Reusability of data/research outputs: </a:t>
            </a:r>
            <a:r>
              <a:rPr lang="en-GB" dirty="0"/>
              <a:t>Licenses for data sharing and re-use (e.g. Creative Commons, Open Data Commons); availability of tools/software/models for data generation and validation/interpretation /re-use.</a:t>
            </a:r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Curation and storage/preservation costs; person/team responsible for data management and quality assurance.</a:t>
            </a: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783870" y="454680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1.</a:t>
            </a:r>
            <a:r>
              <a:rPr lang="de-DE" sz="3200" spc="-5" dirty="0"/>
              <a:t>2 </a:t>
            </a:r>
            <a:r>
              <a:rPr lang="de-DE" sz="3200" dirty="0"/>
              <a:t>M</a:t>
            </a:r>
            <a:r>
              <a:rPr sz="3200" dirty="0" err="1"/>
              <a:t>ethodology</a:t>
            </a:r>
            <a:r>
              <a:rPr lang="de-DE" sz="3200" dirty="0"/>
              <a:t> (15 </a:t>
            </a:r>
            <a:r>
              <a:rPr lang="de-DE" sz="3200" dirty="0" err="1"/>
              <a:t>pages</a:t>
            </a:r>
            <a:r>
              <a:rPr lang="de-DE" sz="3200" dirty="0"/>
              <a:t>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0183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/>
              <a:t>Open Science across the programme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85307" y="215022"/>
            <a:ext cx="10515600" cy="122400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44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9963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404A52"/>
                </a:solidFill>
              </a:rPr>
              <a:t>Open science is an approach based on open cooperative work and systematic sharing of knowledge and tools as early and widely as possible in the process. Including </a:t>
            </a:r>
            <a:r>
              <a:rPr lang="en-GB" dirty="0">
                <a:solidFill>
                  <a:srgbClr val="404A52"/>
                </a:solidFill>
              </a:rPr>
              <a:t>active engagement of society</a:t>
            </a:r>
          </a:p>
          <a:p>
            <a:pPr marL="2239963">
              <a:spcAft>
                <a:spcPts val="1200"/>
              </a:spcAft>
              <a:buClr>
                <a:schemeClr val="tx1"/>
              </a:buClr>
            </a:pPr>
            <a:endParaRPr lang="en-GB" dirty="0">
              <a:solidFill>
                <a:srgbClr val="404A5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86" y="1677958"/>
            <a:ext cx="10515600" cy="1603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1200"/>
              </a:spcAft>
              <a:buClr>
                <a:srgbClr val="FBC400"/>
              </a:buClr>
            </a:pPr>
            <a:r>
              <a:rPr lang="en-GB" sz="2000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Mandatory immediate Open Access to publications: </a:t>
            </a:r>
            <a:r>
              <a:rPr lang="en-GB" sz="2000" kern="0" spc="-30" dirty="0">
                <a:solidFill>
                  <a:srgbClr val="FFFFFF"/>
                </a:solidFill>
                <a:cs typeface="Arial" panose="020B0604020202020204" pitchFamily="34" charset="0"/>
              </a:rPr>
              <a:t>beneficiaries must retain sufficient IPRs to comply with open access requirements; </a:t>
            </a:r>
            <a:endParaRPr lang="de-DE" sz="2000" spc="-30" dirty="0">
              <a:solidFill>
                <a:srgbClr val="F8A907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FBC400"/>
              </a:buClr>
            </a:pP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Data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sharing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as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‘open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as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possible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,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as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closed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as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necessary</a:t>
            </a:r>
            <a:r>
              <a:rPr lang="de-DE" sz="2000" b="1" dirty="0">
                <a:solidFill>
                  <a:schemeClr val="accent2"/>
                </a:solidFill>
                <a:cs typeface="Arial" panose="020B0604020202020204" pitchFamily="34" charset="0"/>
              </a:rPr>
              <a:t>‘: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mandatory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 Data Management Plan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for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 FAIR (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Findable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,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Accessible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, Interoperable,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Reusable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)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research</a:t>
            </a:r>
            <a:r>
              <a:rPr lang="de-DE" sz="2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cs typeface="Arial" panose="020B0604020202020204" pitchFamily="34" charset="0"/>
              </a:rPr>
              <a:t>data</a:t>
            </a:r>
            <a:endParaRPr lang="de-DE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128E1A-CB89-47F8-938A-56BB556A2F49}"/>
              </a:ext>
            </a:extLst>
          </p:cNvPr>
          <p:cNvSpPr/>
          <p:nvPr/>
        </p:nvSpPr>
        <p:spPr bwMode="auto">
          <a:xfrm>
            <a:off x="604494" y="388268"/>
            <a:ext cx="1925205" cy="92096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r>
              <a:rPr lang="fr-BE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br>
              <a:rPr lang="fr-BE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endParaRPr lang="en-GB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4795" y="3519998"/>
            <a:ext cx="10515600" cy="217447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800" b="0" dirty="0">
                <a:solidFill>
                  <a:schemeClr val="tx1"/>
                </a:solidFill>
                <a:cs typeface="Arial" panose="020B0604020202020204" pitchFamily="34" charset="0"/>
              </a:rPr>
              <a:t>Work Programmes may 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incentivize or oblige to adhere to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open science practices </a:t>
            </a:r>
            <a:r>
              <a:rPr lang="en-US" sz="1800" b="0" dirty="0">
                <a:solidFill>
                  <a:schemeClr val="tx1"/>
                </a:solidFill>
                <a:cs typeface="Arial" panose="020B0604020202020204" pitchFamily="34" charset="0"/>
              </a:rPr>
              <a:t>such as involvement of citizens, or </a:t>
            </a:r>
            <a:r>
              <a:rPr lang="en-GB" sz="1800" b="0" dirty="0">
                <a:solidFill>
                  <a:schemeClr val="tx1"/>
                </a:solidFill>
                <a:cs typeface="Arial" panose="020B0604020202020204" pitchFamily="34" charset="0"/>
              </a:rPr>
              <a:t>to use the </a:t>
            </a:r>
            <a:r>
              <a:rPr lang="en-GB" sz="1800" dirty="0">
                <a:solidFill>
                  <a:schemeClr val="tx1"/>
                </a:solidFill>
                <a:cs typeface="Arial" panose="020B0604020202020204" pitchFamily="34" charset="0"/>
              </a:rPr>
              <a:t>European Open Science Cloud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800" b="0" spc="-20" dirty="0">
                <a:solidFill>
                  <a:schemeClr val="tx1"/>
                </a:solidFill>
                <a:cs typeface="Arial" panose="020B0604020202020204" pitchFamily="34" charset="0"/>
              </a:rPr>
              <a:t>Assessment of open science practices through the </a:t>
            </a:r>
            <a:r>
              <a:rPr lang="en-GB" sz="1800" spc="-20" dirty="0">
                <a:solidFill>
                  <a:schemeClr val="tx1"/>
                </a:solidFill>
                <a:cs typeface="Arial" panose="020B0604020202020204" pitchFamily="34" charset="0"/>
              </a:rPr>
              <a:t>excellence award criteria </a:t>
            </a:r>
            <a:r>
              <a:rPr lang="en-GB" sz="1800" b="0" spc="-20" dirty="0">
                <a:solidFill>
                  <a:schemeClr val="tx1"/>
                </a:solidFill>
                <a:cs typeface="Arial" panose="020B0604020202020204" pitchFamily="34" charset="0"/>
              </a:rPr>
              <a:t>for proposal evaluation. Under </a:t>
            </a:r>
            <a:r>
              <a:rPr lang="en-GB" sz="1800" spc="-20" dirty="0">
                <a:solidFill>
                  <a:schemeClr val="tx1"/>
                </a:solidFill>
                <a:cs typeface="Arial" panose="020B0604020202020204" pitchFamily="34" charset="0"/>
              </a:rPr>
              <a:t>quality of participants </a:t>
            </a:r>
            <a:r>
              <a:rPr lang="en-GB" sz="1800" b="0" spc="-20" dirty="0">
                <a:solidFill>
                  <a:schemeClr val="tx1"/>
                </a:solidFill>
                <a:cs typeface="Arial" panose="020B0604020202020204" pitchFamily="34" charset="0"/>
              </a:rPr>
              <a:t>previous experience on open sciences practices will be evaluated positively.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800" b="0" dirty="0">
                <a:solidFill>
                  <a:schemeClr val="tx1"/>
                </a:solidFill>
                <a:cs typeface="Arial" panose="020B0604020202020204" pitchFamily="34" charset="0"/>
              </a:rPr>
              <a:t>Dedicated support to </a:t>
            </a:r>
            <a:r>
              <a:rPr lang="en-GB" sz="1800" dirty="0">
                <a:solidFill>
                  <a:schemeClr val="tx1"/>
                </a:solidFill>
                <a:cs typeface="Arial" panose="020B0604020202020204" pitchFamily="34" charset="0"/>
              </a:rPr>
              <a:t>open science policy actions</a:t>
            </a:r>
            <a:endParaRPr lang="en-GB" sz="18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800" dirty="0">
                <a:solidFill>
                  <a:schemeClr val="tx1"/>
                </a:solidFill>
                <a:cs typeface="Arial" panose="020B0604020202020204" pitchFamily="34" charset="0"/>
              </a:rPr>
              <a:t>Open Research Europe </a:t>
            </a:r>
            <a:r>
              <a:rPr lang="en-GB" sz="1800" b="0" dirty="0">
                <a:solidFill>
                  <a:schemeClr val="tx1"/>
                </a:solidFill>
                <a:cs typeface="Arial" panose="020B0604020202020204" pitchFamily="34" charset="0"/>
              </a:rPr>
              <a:t>publishing platform</a:t>
            </a:r>
          </a:p>
          <a:p>
            <a:pPr>
              <a:buClr>
                <a:schemeClr val="accent2"/>
              </a:buClr>
            </a:pPr>
            <a:endParaRPr lang="en-GB" sz="1800" b="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GB" sz="1800" b="0" dirty="0">
                <a:solidFill>
                  <a:srgbClr val="FF0000"/>
                </a:solidFill>
                <a:cs typeface="Arial" panose="020B0604020202020204" pitchFamily="34" charset="0"/>
              </a:rPr>
              <a:t>LINKS:</a:t>
            </a:r>
          </a:p>
          <a:p>
            <a:pPr>
              <a:buClr>
                <a:schemeClr val="accent2"/>
              </a:buClr>
            </a:pPr>
            <a:r>
              <a:rPr lang="en-GB" sz="1800" b="0" dirty="0">
                <a:solidFill>
                  <a:srgbClr val="FF0000"/>
                </a:solidFill>
                <a:cs typeface="Arial" panose="020B0604020202020204" pitchFamily="34" charset="0"/>
                <a:hlinkClick r:id="rId2"/>
              </a:rPr>
              <a:t>Data Management Plans</a:t>
            </a:r>
            <a:endParaRPr lang="en-GB" sz="1800" b="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GB" sz="1800" b="0" dirty="0">
                <a:solidFill>
                  <a:srgbClr val="FF0000"/>
                </a:solidFill>
                <a:cs typeface="Arial" panose="020B0604020202020204" pitchFamily="34" charset="0"/>
                <a:hlinkClick r:id="rId3"/>
              </a:rPr>
              <a:t>OPEN SCIENCE</a:t>
            </a:r>
            <a:endParaRPr lang="en-GB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8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/>
              <a:t>Gender dimension in R&amp;I content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44795" y="293438"/>
            <a:ext cx="10515600" cy="122400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44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9713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404A52"/>
                </a:solidFill>
              </a:rPr>
              <a:t>Addressing the gender dimension in research and innovation entails taking into account sex and gender in the whole research &amp; innovation process.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81577"/>
            <a:ext cx="10515600" cy="833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1200"/>
              </a:spcAft>
              <a:buClr>
                <a:srgbClr val="FBC400"/>
              </a:buClr>
            </a:pPr>
            <a:r>
              <a:rPr lang="en-US" sz="2000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000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integration of the gender dimension </a:t>
            </a:r>
            <a:r>
              <a:rPr lang="en-US" sz="2000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into R&amp;I content is </a:t>
            </a:r>
            <a:r>
              <a:rPr lang="en-US" sz="2000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mandatory</a:t>
            </a:r>
            <a:r>
              <a:rPr lang="en-US" sz="2000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, unless it is explicitly mentioned in the topic description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128E1A-CB89-47F8-938A-56BB556A2F49}"/>
              </a:ext>
            </a:extLst>
          </p:cNvPr>
          <p:cNvSpPr/>
          <p:nvPr/>
        </p:nvSpPr>
        <p:spPr bwMode="auto">
          <a:xfrm>
            <a:off x="678921" y="444957"/>
            <a:ext cx="2364117" cy="92096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r>
              <a:rPr lang="fr-BE" sz="20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Gender</a:t>
            </a:r>
            <a:r>
              <a:rPr lang="fr-BE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Dimension</a:t>
            </a:r>
            <a:endParaRPr lang="en-GB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8921" y="2889912"/>
            <a:ext cx="10515600" cy="26777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Why is gender dimension important?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Why do we observe differences between women and men in infection levels and mortality rates in the COVID-19 pandemic?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Does it make sense to study cardiovascular diseases only on male animals and on men, or osteoporosis only on women?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Does it make sense to design car safety equipment only on the basis of male body standards?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Is it responsible to develop AI products that spread gender and racial biases due to a lack of diversity in the data used in training AI applications?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Is it normal that household travel surveys, and thus mobility analysis and transport planning, underrate trips performed as part of caring work?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Did you know that pheromones given off by men experimenters, but not women, induce a stress response in laboratory mice sufficient to trigger pain relief?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And did you know that climate change is affecting sex determination in a number of marine species and that certain populations are now at risk of extinction?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LINKS: </a:t>
            </a: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https://op.europa.eu/en/publication-detail/-/publication/ffcb06c3-200a-11ec-bd8e-01aa75ed71a1/language-en/format-PDF/source-232129669</a:t>
            </a: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https://ec.europa.eu/info/research-and-innovation/strategy/strategy-2020-2024/democracy-and-rights/gender-equality-research-and-innovation_en</a:t>
            </a:r>
            <a:r>
              <a:rPr lang="en-US" sz="1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1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Group Work Excellence</a:t>
            </a:r>
          </a:p>
        </p:txBody>
      </p:sp>
    </p:spTree>
    <p:extLst>
      <p:ext uri="{BB962C8B-B14F-4D97-AF65-F5344CB8AC3E}">
        <p14:creationId xmlns:p14="http://schemas.microsoft.com/office/powerpoint/2010/main" val="38634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exercise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24346"/>
            <a:ext cx="9345706" cy="4537075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1800" b="1" dirty="0"/>
              <a:t>Writing the excellence part (RIA)</a:t>
            </a:r>
          </a:p>
          <a:p>
            <a:pPr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Objectives &amp; ambition </a:t>
            </a:r>
            <a:br>
              <a:rPr lang="en-US" sz="1800" b="1" dirty="0"/>
            </a:br>
            <a:r>
              <a:rPr lang="en-US" sz="1800" dirty="0"/>
              <a:t>discuss in the group session possible objectives for the call you are addressing during the Proposal writing camp. Put down 3-4 objectives to be reached in the frame of the project.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u="sng" dirty="0"/>
              <a:t>Homework:</a:t>
            </a:r>
            <a:r>
              <a:rPr lang="en-US" sz="1800" dirty="0"/>
              <a:t> Develop text around the objectives, add details to make the objectives more concrete.</a:t>
            </a:r>
          </a:p>
          <a:p>
            <a:pPr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Methodology</a:t>
            </a:r>
            <a:br>
              <a:rPr lang="en-US" sz="1800" dirty="0"/>
            </a:br>
            <a:r>
              <a:rPr lang="en-US" sz="1800" u="sng" dirty="0"/>
              <a:t>Homework: </a:t>
            </a:r>
            <a:r>
              <a:rPr lang="en-US" sz="1800" dirty="0"/>
              <a:t>if time allows, think of methodology to be applied, consider gender and data implications of your project</a:t>
            </a:r>
          </a:p>
          <a:p>
            <a:pPr marL="0" indent="0">
              <a:buClrTx/>
              <a:buNone/>
            </a:pPr>
            <a:endParaRPr lang="en-US" sz="1800" b="1" dirty="0"/>
          </a:p>
          <a:p>
            <a:pPr marL="0" indent="0">
              <a:buClrTx/>
              <a:buNone/>
            </a:pPr>
            <a:r>
              <a:rPr lang="en-US" sz="1800" b="1" dirty="0"/>
              <a:t>Evaluation exercise (if time allows)</a:t>
            </a:r>
          </a:p>
          <a:p>
            <a:pPr>
              <a:buClrTx/>
            </a:pPr>
            <a:r>
              <a:rPr lang="en-US" sz="1800" dirty="0"/>
              <a:t>Scoring of the excellence drafts – each group evaluates the draft of another group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hteck 3"/>
          <p:cNvSpPr/>
          <p:nvPr/>
        </p:nvSpPr>
        <p:spPr>
          <a:xfrm>
            <a:off x="1847528" y="188640"/>
            <a:ext cx="2708312" cy="5469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1" defTabSz="755650">
              <a:lnSpc>
                <a:spcPct val="90000"/>
              </a:lnSpc>
              <a:spcAft>
                <a:spcPct val="15000"/>
              </a:spcAft>
            </a:pPr>
            <a:endParaRPr lang="en-GB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Session 5_1:</a:t>
            </a:r>
            <a:br>
              <a:rPr lang="en-GB" dirty="0"/>
            </a:br>
            <a:r>
              <a:rPr lang="en-GB" dirty="0"/>
              <a:t>Excellence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Writing Camp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752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444928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u="sng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15866"/>
              </p:ext>
            </p:extLst>
          </p:nvPr>
        </p:nvGraphicFramePr>
        <p:xfrm>
          <a:off x="1525675" y="2084346"/>
          <a:ext cx="8534400" cy="193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7030A0"/>
                </a:solidFill>
              </a:rPr>
              <a:t>Example: structure of a HORIZON EUROPE - RIA (Research &amp; Innovation Action)</a:t>
            </a:r>
          </a:p>
        </p:txBody>
      </p:sp>
    </p:spTree>
    <p:extLst>
      <p:ext uri="{BB962C8B-B14F-4D97-AF65-F5344CB8AC3E}">
        <p14:creationId xmlns:p14="http://schemas.microsoft.com/office/powerpoint/2010/main" val="98916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86143" y="1049192"/>
            <a:ext cx="623443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lang="de-AT" sz="2800" b="1" spc="-60" dirty="0">
                <a:solidFill>
                  <a:srgbClr val="254061"/>
                </a:solidFill>
                <a:latin typeface="Calibri"/>
                <a:cs typeface="Calibri"/>
              </a:rPr>
              <a:t>RIA </a:t>
            </a:r>
            <a:r>
              <a:rPr sz="2800" b="1" spc="-10" dirty="0">
                <a:solidFill>
                  <a:srgbClr val="254061"/>
                </a:solidFill>
                <a:latin typeface="Calibri"/>
                <a:cs typeface="Calibri"/>
              </a:rPr>
              <a:t>(</a:t>
            </a:r>
            <a:r>
              <a:rPr sz="2800" b="1" spc="-80" dirty="0">
                <a:solidFill>
                  <a:srgbClr val="254061"/>
                </a:solidFill>
                <a:latin typeface="Calibri"/>
                <a:cs typeface="Calibri"/>
              </a:rPr>
              <a:t>P</a:t>
            </a:r>
            <a:r>
              <a:rPr sz="2800" b="1" spc="-20" dirty="0">
                <a:solidFill>
                  <a:srgbClr val="254061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254061"/>
                </a:solidFill>
                <a:latin typeface="Calibri"/>
                <a:cs typeface="Calibri"/>
              </a:rPr>
              <a:t>rt</a:t>
            </a:r>
            <a:r>
              <a:rPr sz="2800" b="1" spc="-40" dirty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4061"/>
                </a:solidFill>
                <a:latin typeface="Calibri"/>
                <a:cs typeface="Calibri"/>
              </a:rPr>
              <a:t>B)</a:t>
            </a:r>
            <a:endParaRPr sz="3250" dirty="0">
              <a:solidFill>
                <a:srgbClr val="3F3F3F"/>
              </a:solidFill>
              <a:latin typeface="Times New Roman"/>
              <a:cs typeface="Times New Roman"/>
            </a:endParaRPr>
          </a:p>
          <a:p>
            <a:r>
              <a:rPr lang="de-AT" sz="2800" b="1" dirty="0">
                <a:solidFill>
                  <a:srgbClr val="7030A0"/>
                </a:solidFill>
              </a:rPr>
              <a:t>1. </a:t>
            </a:r>
            <a:r>
              <a:rPr lang="en-GB" sz="2800" b="1" dirty="0">
                <a:solidFill>
                  <a:srgbClr val="7030A0"/>
                </a:solidFill>
              </a:rPr>
              <a:t>Excellence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1.1  Objectives and ambition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1.2  Methodology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2. Impact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2.1  Project´s pathways to impact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2.2  Measures to maximise impact  Dissemination  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      Exploitation and Communication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2.3 Summary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3. Quality and efficiency of the implementation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3.1  Work plan and Resources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3.2  Capacity of participants and consortium as a whole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5268" y="6348807"/>
            <a:ext cx="1035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solidFill>
                <a:srgbClr val="3F3F3F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833688" y="333948"/>
            <a:ext cx="5725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7030A0"/>
                </a:solidFill>
                <a:latin typeface="Arial"/>
              </a:rPr>
              <a:t> STRUCTURE OF PART B (RIA)</a:t>
            </a:r>
            <a:r>
              <a:rPr lang="de-DE" sz="2800" b="1" dirty="0">
                <a:solidFill>
                  <a:prstClr val="white"/>
                </a:solidFill>
                <a:latin typeface="Arial"/>
              </a:rPr>
              <a:t>B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BDA460A1-D20B-8443-9750-D15C701430A9}"/>
              </a:ext>
            </a:extLst>
          </p:cNvPr>
          <p:cNvSpPr/>
          <p:nvPr/>
        </p:nvSpPr>
        <p:spPr>
          <a:xfrm>
            <a:off x="7854445" y="1067698"/>
            <a:ext cx="360045" cy="4782807"/>
          </a:xfrm>
          <a:custGeom>
            <a:avLst/>
            <a:gdLst/>
            <a:ahLst/>
            <a:cxnLst/>
            <a:rect l="l" t="t" r="r" b="b"/>
            <a:pathLst>
              <a:path w="360045" h="3168650">
                <a:moveTo>
                  <a:pt x="0" y="0"/>
                </a:moveTo>
                <a:lnTo>
                  <a:pt x="70074" y="2358"/>
                </a:lnTo>
                <a:lnTo>
                  <a:pt x="127296" y="8788"/>
                </a:lnTo>
                <a:lnTo>
                  <a:pt x="165876" y="18323"/>
                </a:lnTo>
                <a:lnTo>
                  <a:pt x="180022" y="29997"/>
                </a:lnTo>
                <a:lnTo>
                  <a:pt x="180022" y="1554175"/>
                </a:lnTo>
                <a:lnTo>
                  <a:pt x="194168" y="1565854"/>
                </a:lnTo>
                <a:lnTo>
                  <a:pt x="232748" y="1575388"/>
                </a:lnTo>
                <a:lnTo>
                  <a:pt x="289970" y="1581816"/>
                </a:lnTo>
                <a:lnTo>
                  <a:pt x="360045" y="1584172"/>
                </a:lnTo>
                <a:lnTo>
                  <a:pt x="289970" y="1586531"/>
                </a:lnTo>
                <a:lnTo>
                  <a:pt x="232748" y="1592962"/>
                </a:lnTo>
                <a:lnTo>
                  <a:pt x="194168" y="1602501"/>
                </a:lnTo>
                <a:lnTo>
                  <a:pt x="180022" y="1614182"/>
                </a:lnTo>
                <a:lnTo>
                  <a:pt x="180022" y="3138347"/>
                </a:lnTo>
                <a:lnTo>
                  <a:pt x="165876" y="3150028"/>
                </a:lnTo>
                <a:lnTo>
                  <a:pt x="127296" y="3159567"/>
                </a:lnTo>
                <a:lnTo>
                  <a:pt x="70074" y="3165999"/>
                </a:lnTo>
                <a:lnTo>
                  <a:pt x="0" y="3168357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srgbClr val="3F3F3F"/>
              </a:solidFill>
              <a:latin typeface="Arial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CECE0A8B-1BC5-4B44-ADF1-104425C4AB98}"/>
              </a:ext>
            </a:extLst>
          </p:cNvPr>
          <p:cNvSpPr txBox="1"/>
          <p:nvPr/>
        </p:nvSpPr>
        <p:spPr>
          <a:xfrm>
            <a:off x="8544271" y="2253566"/>
            <a:ext cx="2961091" cy="294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de-AT" sz="2800" b="1" spc="-30" dirty="0">
                <a:solidFill>
                  <a:srgbClr val="FF0000"/>
                </a:solidFill>
                <a:latin typeface="Calibri"/>
                <a:cs typeface="Calibri"/>
              </a:rPr>
              <a:t>PAGE  </a:t>
            </a:r>
            <a:r>
              <a:rPr lang="de-AT" sz="2800" b="1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lang="de-AT" sz="28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de-AT" sz="2800" b="1" spc="-10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lang="de-AT" sz="2800" b="1" spc="-5" dirty="0">
                <a:solidFill>
                  <a:srgbClr val="FF0000"/>
                </a:solidFill>
                <a:latin typeface="Calibri"/>
                <a:cs typeface="Calibri"/>
              </a:rPr>
              <a:t>! 45 </a:t>
            </a:r>
            <a:r>
              <a:rPr lang="de-AT" sz="2800" b="1" spc="-5" dirty="0" err="1">
                <a:solidFill>
                  <a:srgbClr val="FF0000"/>
                </a:solidFill>
                <a:latin typeface="Calibri"/>
                <a:cs typeface="Calibri"/>
              </a:rPr>
              <a:t>pages</a:t>
            </a:r>
            <a:r>
              <a:rPr lang="de-AT" sz="2800" b="1" spc="-5" dirty="0">
                <a:solidFill>
                  <a:srgbClr val="FF0000"/>
                </a:solidFill>
                <a:latin typeface="Calibri"/>
                <a:cs typeface="Calibri"/>
              </a:rPr>
              <a:t> (RIA) /</a:t>
            </a:r>
          </a:p>
          <a:p>
            <a:pPr marL="12700" marR="5080">
              <a:spcBef>
                <a:spcPts val="95"/>
              </a:spcBef>
              <a:defRPr/>
            </a:pPr>
            <a:r>
              <a:rPr lang="de-DE" sz="2800" b="1" spc="-5" dirty="0">
                <a:solidFill>
                  <a:srgbClr val="FF0000"/>
                </a:solidFill>
                <a:latin typeface="Calibri"/>
                <a:cs typeface="Calibri"/>
              </a:rPr>
              <a:t>50 </a:t>
            </a:r>
            <a:r>
              <a:rPr lang="de-DE" sz="2800" b="1" spc="-5" dirty="0" err="1">
                <a:solidFill>
                  <a:srgbClr val="FF0000"/>
                </a:solidFill>
                <a:latin typeface="Calibri"/>
                <a:cs typeface="Calibri"/>
              </a:rPr>
              <a:t>pages</a:t>
            </a:r>
            <a:r>
              <a:rPr lang="de-DE"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DE" sz="2800" b="1" spc="-5" dirty="0" err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lang="de-DE"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topics using lump sum funding</a:t>
            </a:r>
            <a:endParaRPr lang="de-AT" sz="2800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95"/>
              </a:spcBef>
              <a:defRPr/>
            </a:pP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including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 title 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list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AT" sz="1600" b="1" spc="-5" dirty="0" err="1">
                <a:solidFill>
                  <a:srgbClr val="FF0000"/>
                </a:solidFill>
                <a:latin typeface="Calibri"/>
                <a:cs typeface="Calibri"/>
              </a:rPr>
              <a:t>participants</a:t>
            </a:r>
            <a:r>
              <a:rPr lang="de-AT" sz="16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</a:p>
          <a:p>
            <a:pPr marL="12700" marR="5080">
              <a:spcBef>
                <a:spcPts val="95"/>
              </a:spcBef>
              <a:defRPr/>
            </a:pPr>
            <a:endParaRPr lang="de-DE" sz="1600" b="1" spc="-5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12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AT" sz="4400" dirty="0">
                <a:latin typeface="Calibri"/>
                <a:cs typeface="Calibri"/>
              </a:rPr>
              <a:t>B</a:t>
            </a:r>
            <a:r>
              <a:rPr sz="4400" dirty="0">
                <a:latin typeface="Calibri"/>
                <a:cs typeface="Calibri"/>
              </a:rPr>
              <a:t>1.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Excellence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389" y="1068164"/>
            <a:ext cx="6161405" cy="20499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800" b="1" u="sng" dirty="0">
                <a:solidFill>
                  <a:srgbClr val="7030A0"/>
                </a:solidFill>
              </a:rPr>
              <a:t>1. </a:t>
            </a:r>
            <a:r>
              <a:rPr lang="en-GB" sz="2800" b="1" u="sng" dirty="0">
                <a:solidFill>
                  <a:srgbClr val="7030A0"/>
                </a:solidFill>
              </a:rPr>
              <a:t>Excellence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1.1  Objectives and ambition (4 p.)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1.2  Methodology (15 pages)</a:t>
            </a:r>
          </a:p>
        </p:txBody>
      </p:sp>
      <p:sp>
        <p:nvSpPr>
          <p:cNvPr id="5" name="Rechteck 4"/>
          <p:cNvSpPr/>
          <p:nvPr/>
        </p:nvSpPr>
        <p:spPr>
          <a:xfrm>
            <a:off x="6132844" y="1237270"/>
            <a:ext cx="6059156" cy="40967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/>
              <a:t>Excellence – aspects to be taken into account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Clarity and pertinence of the project’s objectives, and the extent to which the proposed work is ambitious, and goes beyond the state of the art.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Soundness of the </a:t>
            </a:r>
            <a:r>
              <a:rPr lang="en-US" u="sng" dirty="0"/>
              <a:t>proposed methodology, including the underlying concepts, models, assumptions</a:t>
            </a:r>
            <a:r>
              <a:rPr lang="en-US" dirty="0"/>
              <a:t>, interdisciplinary approaches, appropriate consideration of the gender dimension in research and innovation content, and the quality of open science practices, including </a:t>
            </a:r>
            <a:r>
              <a:rPr lang="en-US" u="sng" dirty="0"/>
              <a:t>sharing and management of research outputs </a:t>
            </a:r>
            <a:r>
              <a:rPr lang="en-US" dirty="0"/>
              <a:t>and engagement of citizens, civil society and end users where appropriate.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453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63552" y="1196752"/>
            <a:ext cx="7938134" cy="5191806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spcBef>
                <a:spcPts val="685"/>
              </a:spcBef>
              <a:buClr>
                <a:srgbClr val="92D050"/>
              </a:buClr>
              <a:buFont typeface="Wingdings"/>
              <a:buChar char=""/>
              <a:tabLst>
                <a:tab pos="355600" algn="l"/>
              </a:tabLst>
              <a:defRPr/>
            </a:pPr>
            <a:r>
              <a:rPr sz="2400" b="1" spc="-15" dirty="0">
                <a:solidFill>
                  <a:srgbClr val="17375E"/>
                </a:solidFill>
                <a:latin typeface="Calibri"/>
                <a:cs typeface="Calibri"/>
              </a:rPr>
              <a:t>Overall</a:t>
            </a:r>
            <a:r>
              <a:rPr sz="24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aim</a:t>
            </a:r>
            <a:r>
              <a:rPr lang="de-AT" sz="2400" b="1" spc="-5" dirty="0">
                <a:solidFill>
                  <a:srgbClr val="17375E"/>
                </a:solidFill>
                <a:latin typeface="Calibri"/>
                <a:cs typeface="Calibri"/>
              </a:rPr>
              <a:t> =&gt;</a:t>
            </a:r>
            <a:r>
              <a:rPr lang="de-AT" sz="2400" b="1" dirty="0">
                <a:solidFill>
                  <a:srgbClr val="17375E"/>
                </a:solidFill>
                <a:latin typeface="Arial"/>
                <a:cs typeface="Calibri"/>
              </a:rPr>
              <a:t>Short </a:t>
            </a:r>
            <a:r>
              <a:rPr lang="de-AT" sz="2400" b="1" spc="-10" dirty="0" err="1">
                <a:solidFill>
                  <a:srgbClr val="17375E"/>
                </a:solidFill>
                <a:latin typeface="Arial"/>
                <a:cs typeface="Calibri"/>
              </a:rPr>
              <a:t>introductory</a:t>
            </a:r>
            <a:r>
              <a:rPr lang="de-AT" sz="2400" b="1" spc="-10" dirty="0">
                <a:solidFill>
                  <a:srgbClr val="17375E"/>
                </a:solidFill>
                <a:latin typeface="Arial"/>
                <a:cs typeface="Calibri"/>
              </a:rPr>
              <a:t> </a:t>
            </a:r>
            <a:r>
              <a:rPr lang="de-AT" sz="2400" b="1" spc="-15" dirty="0" err="1">
                <a:solidFill>
                  <a:srgbClr val="17375E"/>
                </a:solidFill>
                <a:latin typeface="Arial"/>
                <a:cs typeface="Calibri"/>
              </a:rPr>
              <a:t>paragraph</a:t>
            </a:r>
            <a:r>
              <a:rPr lang="de-AT" sz="2400" b="1" spc="-15" dirty="0">
                <a:solidFill>
                  <a:srgbClr val="17375E"/>
                </a:solidFill>
                <a:latin typeface="Arial"/>
                <a:cs typeface="Calibri"/>
              </a:rPr>
              <a:t> </a:t>
            </a:r>
            <a:r>
              <a:rPr lang="de-AT" sz="2400" b="1" spc="-10" dirty="0" err="1">
                <a:solidFill>
                  <a:srgbClr val="17375E"/>
                </a:solidFill>
                <a:latin typeface="Arial"/>
                <a:cs typeface="Calibri"/>
              </a:rPr>
              <a:t>answering</a:t>
            </a:r>
            <a:r>
              <a:rPr lang="de-AT" sz="2400" b="1" spc="-10" dirty="0">
                <a:solidFill>
                  <a:srgbClr val="17375E"/>
                </a:solidFill>
                <a:latin typeface="Arial"/>
                <a:cs typeface="Calibri"/>
              </a:rPr>
              <a:t> </a:t>
            </a:r>
            <a:r>
              <a:rPr lang="de-AT" sz="2400" b="1" dirty="0">
                <a:solidFill>
                  <a:srgbClr val="17375E"/>
                </a:solidFill>
                <a:latin typeface="Arial"/>
                <a:cs typeface="Calibri"/>
              </a:rPr>
              <a:t>5 KEY </a:t>
            </a:r>
            <a:r>
              <a:rPr lang="de-AT" sz="2400" b="1" spc="-10" dirty="0">
                <a:solidFill>
                  <a:srgbClr val="17375E"/>
                </a:solidFill>
                <a:latin typeface="Arial"/>
                <a:cs typeface="Calibri"/>
              </a:rPr>
              <a:t>QUESTIONS</a:t>
            </a:r>
            <a:endParaRPr lang="de-AT" sz="2400" b="1" spc="-5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85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Which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problem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trying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solve?</a:t>
            </a:r>
            <a:endParaRPr sz="24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marR="325755" lvl="1" indent="-286385">
              <a:lnSpc>
                <a:spcPts val="2590"/>
              </a:lnSpc>
              <a:spcBef>
                <a:spcPts val="915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it a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European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priority or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could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it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solved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at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national  level?</a:t>
            </a:r>
            <a:endParaRPr sz="24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55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Is the solution already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available?</a:t>
            </a:r>
            <a:endParaRPr sz="24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85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Why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now?</a:t>
            </a:r>
            <a:endParaRPr sz="24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90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Why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you?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best </a:t>
            </a:r>
            <a:r>
              <a:rPr lang="de-AT" sz="2400" spc="-5" dirty="0" err="1">
                <a:solidFill>
                  <a:srgbClr val="0070C0"/>
                </a:solidFill>
                <a:latin typeface="Calibri"/>
                <a:cs typeface="Calibri"/>
              </a:rPr>
              <a:t>consortium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this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work?</a:t>
            </a:r>
            <a:endParaRPr lang="de-AT" sz="2400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685"/>
              </a:spcBef>
              <a:buClr>
                <a:srgbClr val="92D050"/>
              </a:buClr>
              <a:buFont typeface="Wingdings"/>
              <a:buChar char=""/>
              <a:tabLst>
                <a:tab pos="355600" algn="l"/>
              </a:tabLst>
              <a:defRPr/>
            </a:pPr>
            <a:r>
              <a:rPr lang="de-AT" sz="2400" b="1" spc="-5" dirty="0">
                <a:solidFill>
                  <a:srgbClr val="17375E"/>
                </a:solidFill>
                <a:latin typeface="Arial"/>
                <a:cs typeface="Calibri"/>
              </a:rPr>
              <a:t>2-3 OVERALL OBJECTIVES</a:t>
            </a:r>
            <a:endParaRPr lang="de-AT" sz="24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355600" indent="-342900">
              <a:spcBef>
                <a:spcPts val="590"/>
              </a:spcBef>
              <a:buClr>
                <a:srgbClr val="92D050"/>
              </a:buClr>
              <a:buFont typeface="Wingdings"/>
              <a:buChar char=""/>
              <a:tabLst>
                <a:tab pos="355600" algn="l"/>
              </a:tabLst>
              <a:defRPr/>
            </a:pPr>
            <a:r>
              <a:rPr lang="de-AT" sz="2400" b="1" spc="-5" dirty="0" err="1">
                <a:solidFill>
                  <a:srgbClr val="17375E"/>
                </a:solidFill>
                <a:latin typeface="Arial"/>
                <a:cs typeface="Calibri"/>
              </a:rPr>
              <a:t>Specific</a:t>
            </a:r>
            <a:r>
              <a:rPr lang="de-AT" sz="2400" b="1" spc="-5" dirty="0">
                <a:solidFill>
                  <a:srgbClr val="17375E"/>
                </a:solidFill>
                <a:latin typeface="Arial"/>
                <a:cs typeface="Calibri"/>
              </a:rPr>
              <a:t> </a:t>
            </a:r>
            <a:r>
              <a:rPr lang="de-AT" sz="2400" b="1" spc="-5" dirty="0" err="1">
                <a:solidFill>
                  <a:srgbClr val="17375E"/>
                </a:solidFill>
                <a:latin typeface="Arial"/>
                <a:cs typeface="Calibri"/>
              </a:rPr>
              <a:t>objectives</a:t>
            </a:r>
            <a:r>
              <a:rPr lang="de-AT" sz="2400" b="1" spc="-5" dirty="0">
                <a:solidFill>
                  <a:srgbClr val="17375E"/>
                </a:solidFill>
                <a:latin typeface="Arial"/>
                <a:cs typeface="Calibri"/>
              </a:rPr>
              <a:t> (not </a:t>
            </a:r>
            <a:r>
              <a:rPr lang="de-AT" sz="2400" b="1" spc="-5" dirty="0" err="1">
                <a:solidFill>
                  <a:srgbClr val="17375E"/>
                </a:solidFill>
                <a:latin typeface="Arial"/>
                <a:cs typeface="Calibri"/>
              </a:rPr>
              <a:t>more</a:t>
            </a:r>
            <a:r>
              <a:rPr lang="de-AT" sz="2400" b="1" spc="-5" dirty="0">
                <a:solidFill>
                  <a:srgbClr val="17375E"/>
                </a:solidFill>
                <a:latin typeface="Arial"/>
                <a:cs typeface="Calibri"/>
              </a:rPr>
              <a:t> </a:t>
            </a:r>
            <a:r>
              <a:rPr lang="de-AT" sz="2400" b="1" spc="-5" dirty="0" err="1">
                <a:solidFill>
                  <a:srgbClr val="17375E"/>
                </a:solidFill>
                <a:latin typeface="Arial"/>
                <a:cs typeface="Calibri"/>
              </a:rPr>
              <a:t>then</a:t>
            </a:r>
            <a:r>
              <a:rPr lang="de-AT" sz="2400" b="1" spc="-5" dirty="0">
                <a:solidFill>
                  <a:srgbClr val="17375E"/>
                </a:solidFill>
                <a:latin typeface="Arial"/>
                <a:cs typeface="Calibri"/>
              </a:rPr>
              <a:t> 5)</a:t>
            </a:r>
          </a:p>
          <a:p>
            <a:pPr marL="469900" lvl="1">
              <a:spcBef>
                <a:spcPts val="590"/>
              </a:spcBef>
              <a:buClr>
                <a:srgbClr val="92D050"/>
              </a:buClr>
              <a:tabLst>
                <a:tab pos="756920" algn="l"/>
              </a:tabLst>
              <a:defRPr/>
            </a:pPr>
            <a:endParaRPr lang="de-AT" sz="2400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90"/>
              </a:spcBef>
              <a:buClr>
                <a:srgbClr val="92D050"/>
              </a:buClr>
              <a:buFont typeface="Wingdings"/>
              <a:buChar char=""/>
              <a:tabLst>
                <a:tab pos="756920" algn="l"/>
              </a:tabLst>
              <a:defRPr/>
            </a:pPr>
            <a:endParaRPr sz="24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4E5397-EA41-A14D-8590-428FF5B49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62256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AT" sz="3200" spc="-5" dirty="0"/>
              <a:t>B</a:t>
            </a:r>
            <a:r>
              <a:rPr sz="3200" spc="-5" dirty="0"/>
              <a:t>1.1</a:t>
            </a:r>
            <a:r>
              <a:rPr sz="3200" spc="-65" dirty="0"/>
              <a:t> </a:t>
            </a:r>
            <a:r>
              <a:rPr sz="3200" spc="-5" dirty="0"/>
              <a:t>Objectives</a:t>
            </a:r>
            <a:r>
              <a:rPr lang="de-DE" sz="3200" spc="-5" dirty="0"/>
              <a:t> &amp; Ambition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3101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Objectives </a:t>
            </a:r>
            <a:r>
              <a:rPr sz="3600" dirty="0"/>
              <a:t>≠</a:t>
            </a:r>
            <a:r>
              <a:rPr sz="3600" spc="-80" dirty="0"/>
              <a:t> </a:t>
            </a:r>
            <a:r>
              <a:rPr sz="3200" dirty="0"/>
              <a:t>activities!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639109" y="2032517"/>
            <a:ext cx="4701540" cy="28565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254061"/>
                </a:solidFill>
                <a:latin typeface="Calibri"/>
                <a:cs typeface="Calibri"/>
              </a:rPr>
              <a:t>right</a:t>
            </a:r>
            <a:r>
              <a:rPr sz="3200" dirty="0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54061"/>
                </a:solidFill>
                <a:latin typeface="Calibri"/>
                <a:cs typeface="Calibri"/>
              </a:rPr>
              <a:t>question:</a:t>
            </a:r>
            <a:endParaRPr sz="32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sz="2800" b="1" spc="-15" dirty="0">
                <a:solidFill>
                  <a:srgbClr val="00B050"/>
                </a:solidFill>
                <a:latin typeface="Calibri"/>
                <a:cs typeface="Calibri"/>
              </a:rPr>
              <a:t>What </a:t>
            </a:r>
            <a:r>
              <a:rPr sz="2800" b="1" spc="-5" dirty="0">
                <a:solidFill>
                  <a:srgbClr val="00B050"/>
                </a:solidFill>
                <a:latin typeface="Calibri"/>
                <a:cs typeface="Calibri"/>
              </a:rPr>
              <a:t>do I </a:t>
            </a:r>
            <a:r>
              <a:rPr sz="2800" b="1" spc="-10" dirty="0">
                <a:solidFill>
                  <a:srgbClr val="00B050"/>
                </a:solidFill>
                <a:latin typeface="Calibri"/>
                <a:cs typeface="Calibri"/>
              </a:rPr>
              <a:t>plan </a:t>
            </a:r>
            <a:r>
              <a:rPr sz="2800" b="1" spc="-15" dirty="0">
                <a:solidFill>
                  <a:srgbClr val="00B050"/>
                </a:solidFill>
                <a:latin typeface="Calibri"/>
                <a:cs typeface="Calibri"/>
              </a:rPr>
              <a:t>to</a:t>
            </a:r>
            <a:r>
              <a:rPr sz="2800" b="1" spc="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B050"/>
                </a:solidFill>
                <a:latin typeface="Calibri"/>
                <a:cs typeface="Calibri"/>
              </a:rPr>
              <a:t>achieve?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FontTx/>
              <a:buChar char="–"/>
              <a:defRPr/>
            </a:pPr>
            <a:endParaRPr sz="4650" dirty="0">
              <a:solidFill>
                <a:srgbClr val="3F3F3F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254061"/>
                </a:solidFill>
                <a:latin typeface="Calibri"/>
                <a:cs typeface="Calibri"/>
              </a:rPr>
              <a:t>wrong</a:t>
            </a:r>
            <a:r>
              <a:rPr sz="3200" spc="-15" dirty="0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54061"/>
                </a:solidFill>
                <a:latin typeface="Calibri"/>
                <a:cs typeface="Calibri"/>
              </a:rPr>
              <a:t>question:</a:t>
            </a:r>
            <a:endParaRPr sz="32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What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am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I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going to</a:t>
            </a:r>
            <a:r>
              <a:rPr sz="2800" b="1" spc="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do?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07900E5-008B-C54E-84AF-01725FB0C4A5}"/>
              </a:ext>
            </a:extLst>
          </p:cNvPr>
          <p:cNvCxnSpPr/>
          <p:nvPr/>
        </p:nvCxnSpPr>
        <p:spPr>
          <a:xfrm flipV="1">
            <a:off x="3431704" y="3717032"/>
            <a:ext cx="2979940" cy="15841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3AABF77-CAEF-A740-9B06-6E63BC295217}"/>
              </a:ext>
            </a:extLst>
          </p:cNvPr>
          <p:cNvCxnSpPr>
            <a:cxnSpLocks/>
          </p:cNvCxnSpPr>
          <p:nvPr/>
        </p:nvCxnSpPr>
        <p:spPr>
          <a:xfrm flipH="1" flipV="1">
            <a:off x="3647728" y="3438089"/>
            <a:ext cx="2340268" cy="24398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2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 M A R</a:t>
            </a:r>
            <a:r>
              <a:rPr sz="3200" spc="-105" dirty="0"/>
              <a:t> </a:t>
            </a:r>
            <a:r>
              <a:rPr sz="3200" dirty="0"/>
              <a:t>T</a:t>
            </a:r>
            <a:r>
              <a:rPr lang="de-AT" sz="3200" dirty="0"/>
              <a:t> OBJECTIVES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14414" y="1228443"/>
            <a:ext cx="2178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32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414" y="1139257"/>
            <a:ext cx="5172953" cy="3574054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435609">
              <a:spcBef>
                <a:spcPts val="969"/>
              </a:spcBef>
              <a:defRPr/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specific,</a:t>
            </a:r>
            <a:r>
              <a:rPr sz="28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concrete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indent="-342900">
              <a:spcBef>
                <a:spcPts val="635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What </a:t>
            </a:r>
            <a:r>
              <a:rPr sz="2000" b="1" spc="-15" dirty="0">
                <a:solidFill>
                  <a:srgbClr val="254061"/>
                </a:solidFill>
                <a:latin typeface="Calibri"/>
                <a:cs typeface="Calibri"/>
              </a:rPr>
              <a:t>exactly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are you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going </a:t>
            </a:r>
            <a:r>
              <a:rPr sz="2000" spc="-15" dirty="0">
                <a:solidFill>
                  <a:srgbClr val="254061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achieve?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indent="-3429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written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clear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and </a:t>
            </a:r>
            <a:r>
              <a:rPr sz="2000" b="1" spc="-5" dirty="0">
                <a:solidFill>
                  <a:srgbClr val="254061"/>
                </a:solidFill>
                <a:latin typeface="Calibri"/>
                <a:cs typeface="Calibri"/>
              </a:rPr>
              <a:t>comprehensible</a:t>
            </a:r>
            <a:r>
              <a:rPr sz="2000" b="1" spc="10" dirty="0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54061"/>
                </a:solidFill>
                <a:latin typeface="Calibri"/>
                <a:cs typeface="Calibri"/>
              </a:rPr>
              <a:t>way?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700">
              <a:spcBef>
                <a:spcPts val="695"/>
              </a:spcBef>
              <a:tabLst>
                <a:tab pos="621665" algn="l"/>
              </a:tabLst>
              <a:defRPr/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M	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measurable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indent="-342900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How can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you tell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if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 is</a:t>
            </a:r>
            <a:r>
              <a:rPr sz="2000" spc="15" dirty="0">
                <a:solidFill>
                  <a:srgbClr val="25406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reached?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marR="351155" indent="-3429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Are there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clear </a:t>
            </a:r>
            <a:r>
              <a:rPr sz="2000" b="1" spc="-10" dirty="0">
                <a:solidFill>
                  <a:srgbClr val="254061"/>
                </a:solidFill>
                <a:latin typeface="Calibri"/>
                <a:cs typeface="Calibri"/>
              </a:rPr>
              <a:t>indicators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or </a:t>
            </a:r>
            <a:r>
              <a:rPr sz="2000" b="1" spc="-15" dirty="0">
                <a:solidFill>
                  <a:srgbClr val="254061"/>
                </a:solidFill>
                <a:latin typeface="Calibri"/>
                <a:cs typeface="Calibri"/>
              </a:rPr>
              <a:t>parameters </a:t>
            </a:r>
            <a:r>
              <a:rPr sz="2000" spc="-15" dirty="0">
                <a:solidFill>
                  <a:srgbClr val="254061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measure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87367" y="964529"/>
            <a:ext cx="6163257" cy="392351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spcBef>
                <a:spcPts val="975"/>
              </a:spcBef>
              <a:tabLst>
                <a:tab pos="487680" algn="l"/>
              </a:tabLst>
              <a:defRPr/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A	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acceptable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indent="-342900"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lang="en-IE" sz="2000" dirty="0">
                <a:solidFill>
                  <a:srgbClr val="254061"/>
                </a:solidFill>
                <a:latin typeface="Calibri"/>
                <a:cs typeface="Calibri"/>
              </a:rPr>
              <a:t>Acceptance of project results by stakeholders</a:t>
            </a:r>
            <a:r>
              <a:rPr lang="en-IE" sz="2000" spc="-10" dirty="0">
                <a:solidFill>
                  <a:srgbClr val="254061"/>
                </a:solidFill>
                <a:latin typeface="Calibri"/>
                <a:cs typeface="Calibri"/>
              </a:rPr>
              <a:t>?</a:t>
            </a:r>
            <a:endParaRPr lang="en-IE"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marR="127000" indent="-3429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Do 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objectives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provide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an </a:t>
            </a:r>
            <a:r>
              <a:rPr sz="2000" b="1" spc="-5" dirty="0">
                <a:solidFill>
                  <a:srgbClr val="254061"/>
                </a:solidFill>
                <a:latin typeface="Calibri"/>
                <a:cs typeface="Calibri"/>
              </a:rPr>
              <a:t>acceptable </a:t>
            </a:r>
            <a:r>
              <a:rPr sz="2000" b="1" dirty="0">
                <a:solidFill>
                  <a:srgbClr val="254061"/>
                </a:solidFill>
                <a:latin typeface="Calibri"/>
                <a:cs typeface="Calibri"/>
              </a:rPr>
              <a:t>solution </a:t>
            </a:r>
            <a:r>
              <a:rPr sz="2000" spc="-15" dirty="0">
                <a:solidFill>
                  <a:srgbClr val="254061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problem?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700">
              <a:spcBef>
                <a:spcPts val="695"/>
              </a:spcBef>
              <a:tabLst>
                <a:tab pos="469265" algn="l"/>
              </a:tabLst>
              <a:defRPr/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R	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realistic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marR="5080" indent="-342900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 </a:t>
            </a:r>
            <a:r>
              <a:rPr sz="2000" b="1" spc="-10" dirty="0">
                <a:solidFill>
                  <a:srgbClr val="254061"/>
                </a:solidFill>
                <a:latin typeface="Calibri"/>
                <a:cs typeface="Calibri"/>
              </a:rPr>
              <a:t>achievable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, given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time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254061"/>
                </a:solidFill>
                <a:latin typeface="Calibri"/>
                <a:cs typeface="Calibri"/>
              </a:rPr>
              <a:t>resources  committed?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700">
              <a:spcBef>
                <a:spcPts val="700"/>
              </a:spcBef>
              <a:tabLst>
                <a:tab pos="385445" algn="l"/>
              </a:tabLst>
              <a:defRPr/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T	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timely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12800" indent="-342900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  <a:defRPr/>
            </a:pPr>
            <a:r>
              <a:rPr sz="2000" b="1" dirty="0">
                <a:solidFill>
                  <a:srgbClr val="254061"/>
                </a:solidFill>
                <a:latin typeface="Calibri"/>
                <a:cs typeface="Calibri"/>
              </a:rPr>
              <a:t>When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will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objectives </a:t>
            </a:r>
            <a:r>
              <a:rPr sz="2000" dirty="0">
                <a:solidFill>
                  <a:srgbClr val="254061"/>
                </a:solidFill>
                <a:latin typeface="Calibri"/>
                <a:cs typeface="Calibri"/>
              </a:rPr>
              <a:t>be</a:t>
            </a:r>
            <a:r>
              <a:rPr sz="2000" spc="-5" dirty="0">
                <a:solidFill>
                  <a:srgbClr val="254061"/>
                </a:solidFill>
                <a:latin typeface="Calibri"/>
                <a:cs typeface="Calibri"/>
              </a:rPr>
              <a:t> achieved?</a:t>
            </a:r>
            <a:endParaRPr sz="20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3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1" y="373997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AT" sz="3200" spc="-5" dirty="0">
                <a:solidFill>
                  <a:srgbClr val="580B95"/>
                </a:solidFill>
              </a:rPr>
              <a:t>B</a:t>
            </a:r>
            <a:r>
              <a:rPr sz="3200" spc="-5" dirty="0">
                <a:solidFill>
                  <a:srgbClr val="580B95"/>
                </a:solidFill>
              </a:rPr>
              <a:t>1.1</a:t>
            </a:r>
            <a:r>
              <a:rPr sz="3200" spc="-65" dirty="0">
                <a:solidFill>
                  <a:srgbClr val="580B95"/>
                </a:solidFill>
              </a:rPr>
              <a:t> </a:t>
            </a:r>
            <a:r>
              <a:rPr sz="3200" spc="-5" dirty="0">
                <a:solidFill>
                  <a:srgbClr val="580B95"/>
                </a:solidFill>
              </a:rPr>
              <a:t>Objectives</a:t>
            </a:r>
            <a:r>
              <a:rPr lang="de-DE" sz="3200" spc="-5" dirty="0">
                <a:solidFill>
                  <a:srgbClr val="580B95"/>
                </a:solidFill>
              </a:rPr>
              <a:t> </a:t>
            </a:r>
            <a:r>
              <a:rPr lang="de-DE" sz="3200" spc="-5" dirty="0" err="1">
                <a:solidFill>
                  <a:srgbClr val="580B95"/>
                </a:solidFill>
              </a:rPr>
              <a:t>and</a:t>
            </a:r>
            <a:r>
              <a:rPr lang="de-DE" sz="3200" spc="-5" dirty="0">
                <a:solidFill>
                  <a:srgbClr val="580B95"/>
                </a:solidFill>
              </a:rPr>
              <a:t> Ambition (4 </a:t>
            </a:r>
            <a:r>
              <a:rPr lang="de-DE" sz="3200" spc="-5" dirty="0" err="1">
                <a:solidFill>
                  <a:srgbClr val="580B95"/>
                </a:solidFill>
              </a:rPr>
              <a:t>pages</a:t>
            </a:r>
            <a:r>
              <a:rPr lang="de-DE" sz="3200" spc="-5" dirty="0">
                <a:solidFill>
                  <a:srgbClr val="580B95"/>
                </a:solidFill>
              </a:rPr>
              <a:t>)</a:t>
            </a:r>
            <a:endParaRPr sz="3200" dirty="0">
              <a:solidFill>
                <a:srgbClr val="580B95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045224"/>
            <a:ext cx="10358718" cy="5282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52095" indent="-342900">
              <a:spcBef>
                <a:spcPts val="95"/>
              </a:spcBef>
              <a:buClr>
                <a:srgbClr val="580B95"/>
              </a:buClr>
              <a:buFont typeface="Wingdings" panose="05000000000000000000" pitchFamily="2" charset="2"/>
              <a:buChar char="§"/>
              <a:defRPr/>
            </a:pPr>
            <a:r>
              <a:rPr lang="en-US" sz="2000" spc="-10" dirty="0">
                <a:solidFill>
                  <a:srgbClr val="254061"/>
                </a:solidFill>
                <a:cs typeface="Calibri"/>
              </a:rPr>
              <a:t>Objectives should </a:t>
            </a:r>
            <a:r>
              <a:rPr lang="en-US" sz="2000" spc="-5" dirty="0">
                <a:solidFill>
                  <a:srgbClr val="254061"/>
                </a:solidFill>
                <a:cs typeface="Calibri"/>
              </a:rPr>
              <a:t>be </a:t>
            </a:r>
            <a:r>
              <a:rPr lang="en-US" sz="2000" spc="-20" dirty="0">
                <a:solidFill>
                  <a:srgbClr val="254061"/>
                </a:solidFill>
                <a:cs typeface="Calibri"/>
              </a:rPr>
              <a:t>consistent </a:t>
            </a:r>
            <a:r>
              <a:rPr lang="en-US" sz="2000" spc="-5" dirty="0">
                <a:solidFill>
                  <a:srgbClr val="254061"/>
                </a:solidFill>
                <a:cs typeface="Calibri"/>
              </a:rPr>
              <a:t>with the </a:t>
            </a:r>
            <a:r>
              <a:rPr lang="en-US" sz="2000" spc="-15" dirty="0">
                <a:solidFill>
                  <a:srgbClr val="FF0000"/>
                </a:solidFill>
                <a:cs typeface="Calibri"/>
              </a:rPr>
              <a:t>expected/</a:t>
            </a:r>
            <a:r>
              <a:rPr lang="en-US" sz="2000" u="sng" spc="-15" dirty="0">
                <a:solidFill>
                  <a:srgbClr val="FF0000"/>
                </a:solidFill>
                <a:cs typeface="Calibri"/>
              </a:rPr>
              <a:t>identified </a:t>
            </a:r>
            <a:r>
              <a:rPr lang="en-US" sz="2000" spc="-15" dirty="0">
                <a:solidFill>
                  <a:srgbClr val="FF0000"/>
                </a:solidFill>
                <a:cs typeface="Calibri"/>
              </a:rPr>
              <a:t>exploitation</a:t>
            </a:r>
            <a:r>
              <a:rPr lang="en-US" sz="2000" spc="-15" dirty="0">
                <a:solidFill>
                  <a:srgbClr val="25406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254061"/>
                </a:solidFill>
                <a:cs typeface="Calibri"/>
              </a:rPr>
              <a:t>and</a:t>
            </a:r>
            <a:r>
              <a:rPr lang="en-US" sz="2000" spc="-5" dirty="0">
                <a:solidFill>
                  <a:srgbClr val="FF0000"/>
                </a:solidFill>
                <a:cs typeface="Calibri"/>
              </a:rPr>
              <a:t> impact </a:t>
            </a:r>
            <a:r>
              <a:rPr lang="en-US" sz="2000" spc="-5" dirty="0">
                <a:solidFill>
                  <a:srgbClr val="254061"/>
                </a:solidFill>
                <a:cs typeface="Calibri"/>
              </a:rPr>
              <a:t>of </a:t>
            </a:r>
            <a:r>
              <a:rPr lang="en-US" sz="2000" spc="-10" dirty="0">
                <a:solidFill>
                  <a:srgbClr val="254061"/>
                </a:solidFill>
                <a:cs typeface="Calibri"/>
              </a:rPr>
              <a:t>the</a:t>
            </a:r>
            <a:r>
              <a:rPr lang="en-US" sz="2000" spc="70" dirty="0">
                <a:solidFill>
                  <a:srgbClr val="25406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rgbClr val="254061"/>
                </a:solidFill>
                <a:cs typeface="Calibri"/>
              </a:rPr>
              <a:t>project</a:t>
            </a:r>
          </a:p>
          <a:p>
            <a:pPr marL="354965" marR="252095" indent="-342900">
              <a:spcBef>
                <a:spcPts val="95"/>
              </a:spcBef>
              <a:buClr>
                <a:srgbClr val="580B95"/>
              </a:buClr>
              <a:buFont typeface="Wingdings" panose="05000000000000000000" pitchFamily="2" charset="2"/>
              <a:buChar char="§"/>
              <a:defRPr/>
            </a:pPr>
            <a:endParaRPr lang="de-DE" sz="2000" spc="-5" dirty="0">
              <a:solidFill>
                <a:srgbClr val="254061"/>
              </a:solidFill>
              <a:cs typeface="Calibri"/>
            </a:endParaRPr>
          </a:p>
          <a:p>
            <a:pPr marL="354965" marR="252095" indent="-342900">
              <a:spcBef>
                <a:spcPts val="95"/>
              </a:spcBef>
              <a:buClr>
                <a:srgbClr val="580B95"/>
              </a:buClr>
              <a:buFont typeface="Wingdings" panose="05000000000000000000" pitchFamily="2" charset="2"/>
              <a:buChar char="§"/>
              <a:defRPr/>
            </a:pPr>
            <a:r>
              <a:rPr sz="2000" spc="-5" dirty="0">
                <a:solidFill>
                  <a:srgbClr val="254061"/>
                </a:solidFill>
                <a:cs typeface="Calibri"/>
              </a:rPr>
              <a:t>Describe the specific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objectives </a:t>
            </a:r>
            <a:r>
              <a:rPr sz="2000" spc="-25" dirty="0">
                <a:solidFill>
                  <a:srgbClr val="254061"/>
                </a:solidFill>
                <a:cs typeface="Calibri"/>
              </a:rPr>
              <a:t>for </a:t>
            </a:r>
            <a:r>
              <a:rPr sz="2000" spc="-5" dirty="0">
                <a:solidFill>
                  <a:srgbClr val="254061"/>
                </a:solidFill>
                <a:cs typeface="Calibri"/>
              </a:rPr>
              <a:t>the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project,  </a:t>
            </a:r>
            <a:r>
              <a:rPr sz="2000" spc="-5" dirty="0">
                <a:solidFill>
                  <a:srgbClr val="254061"/>
                </a:solidFill>
                <a:cs typeface="Calibri"/>
              </a:rPr>
              <a:t>which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should </a:t>
            </a:r>
            <a:r>
              <a:rPr sz="2000" spc="-5" dirty="0">
                <a:solidFill>
                  <a:srgbClr val="254061"/>
                </a:solidFill>
                <a:cs typeface="Calibri"/>
              </a:rPr>
              <a:t>be </a:t>
            </a:r>
            <a:r>
              <a:rPr sz="2000" b="1" spc="-40" dirty="0">
                <a:solidFill>
                  <a:srgbClr val="00B050"/>
                </a:solidFill>
                <a:cs typeface="Calibri"/>
              </a:rPr>
              <a:t>clear, </a:t>
            </a:r>
            <a:r>
              <a:rPr sz="2000" b="1" spc="-15" dirty="0">
                <a:solidFill>
                  <a:srgbClr val="00B050"/>
                </a:solidFill>
                <a:cs typeface="Calibri"/>
              </a:rPr>
              <a:t>measurable, realistic </a:t>
            </a:r>
            <a:r>
              <a:rPr sz="2000" b="1" spc="-5" dirty="0">
                <a:solidFill>
                  <a:srgbClr val="00B050"/>
                </a:solidFill>
                <a:cs typeface="Calibri"/>
              </a:rPr>
              <a:t>and  </a:t>
            </a:r>
            <a:r>
              <a:rPr sz="2000" b="1" spc="-10" dirty="0">
                <a:solidFill>
                  <a:srgbClr val="00B050"/>
                </a:solidFill>
                <a:cs typeface="Calibri"/>
              </a:rPr>
              <a:t>achievable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within the </a:t>
            </a:r>
            <a:r>
              <a:rPr sz="2000" spc="-20" dirty="0">
                <a:solidFill>
                  <a:srgbClr val="254061"/>
                </a:solidFill>
                <a:cs typeface="Calibri"/>
              </a:rPr>
              <a:t>duration </a:t>
            </a:r>
            <a:r>
              <a:rPr sz="2000" spc="-5" dirty="0">
                <a:solidFill>
                  <a:srgbClr val="254061"/>
                </a:solidFill>
                <a:cs typeface="Calibri"/>
              </a:rPr>
              <a:t>of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the</a:t>
            </a:r>
            <a:r>
              <a:rPr sz="2000" spc="150" dirty="0">
                <a:solidFill>
                  <a:srgbClr val="254061"/>
                </a:solidFill>
                <a:cs typeface="Calibri"/>
              </a:rPr>
              <a:t> </a:t>
            </a:r>
            <a:r>
              <a:rPr sz="2000" spc="-10" dirty="0">
                <a:solidFill>
                  <a:srgbClr val="254061"/>
                </a:solidFill>
                <a:cs typeface="Calibri"/>
              </a:rPr>
              <a:t>project.</a:t>
            </a:r>
            <a:endParaRPr lang="de-AT" sz="2000" spc="-10" dirty="0">
              <a:solidFill>
                <a:srgbClr val="254061"/>
              </a:solidFill>
              <a:cs typeface="Calibri"/>
            </a:endParaRPr>
          </a:p>
          <a:p>
            <a:pPr marL="354965" marR="252095" indent="-342900">
              <a:spcBef>
                <a:spcPts val="95"/>
              </a:spcBef>
              <a:buClr>
                <a:srgbClr val="580B95"/>
              </a:buClr>
              <a:buFont typeface="Wingdings" panose="05000000000000000000" pitchFamily="2" charset="2"/>
              <a:buChar char="§"/>
              <a:defRPr/>
            </a:pPr>
            <a:endParaRPr lang="de-DE" sz="2000" spc="-10" dirty="0">
              <a:solidFill>
                <a:srgbClr val="254061"/>
              </a:solidFill>
              <a:cs typeface="Calibri"/>
            </a:endParaRPr>
          </a:p>
          <a:p>
            <a:pPr marL="342900" indent="-34290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Describe how your project goes beyond the state-of-the-art, and the extent the proposed work is ambitious. Indicate any exceptional ground-breaking R&amp;I, novel concepts and approaches, new products, services or business and </a:t>
            </a:r>
            <a:r>
              <a:rPr lang="en-US" sz="2000" dirty="0" err="1"/>
              <a:t>organisational</a:t>
            </a:r>
            <a:r>
              <a:rPr lang="en-US" sz="2000" dirty="0"/>
              <a:t> models. </a:t>
            </a:r>
          </a:p>
          <a:p>
            <a:pPr marL="342900" indent="-34290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Describe where </a:t>
            </a:r>
            <a:r>
              <a:rPr lang="en-US" sz="2000" dirty="0">
                <a:solidFill>
                  <a:srgbClr val="580B95"/>
                </a:solidFill>
              </a:rPr>
              <a:t>the proposed work is positioned in terms of R&amp;I maturity</a:t>
            </a:r>
            <a:r>
              <a:rPr lang="en-US" sz="2000" dirty="0"/>
              <a:t> (i.e. where it is situated in the spectrum from ‘idea to application’, or from ‘lab to market’). Where applicable, provide an indication of the </a:t>
            </a:r>
            <a:r>
              <a:rPr lang="en-US" sz="2000" dirty="0">
                <a:solidFill>
                  <a:srgbClr val="580B95"/>
                </a:solidFill>
              </a:rPr>
              <a:t>Technology Readiness Level,</a:t>
            </a:r>
            <a:r>
              <a:rPr lang="en-US" sz="2000" dirty="0"/>
              <a:t> if possible distinguishing the start and by the end of the project. </a:t>
            </a:r>
          </a:p>
          <a:p>
            <a:pPr marL="342900" indent="-342900">
              <a:buClr>
                <a:srgbClr val="580B95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580B9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F3F3F"/>
                </a:solidFill>
              </a:rPr>
              <a:t>Describe the </a:t>
            </a:r>
            <a:r>
              <a:rPr lang="en-US" sz="2000" dirty="0">
                <a:solidFill>
                  <a:srgbClr val="3F3F3F"/>
                </a:solidFill>
                <a:highlight>
                  <a:srgbClr val="FFFF00"/>
                </a:highlight>
              </a:rPr>
              <a:t>ground-breaking nature of the objectives</a:t>
            </a:r>
            <a:r>
              <a:rPr lang="en-US" sz="2000" dirty="0">
                <a:solidFill>
                  <a:srgbClr val="3F3F3F"/>
                </a:solidFill>
              </a:rPr>
              <a:t>, concept , trans-disciplinarily considered, </a:t>
            </a:r>
            <a:r>
              <a:rPr lang="en-US" sz="2000" dirty="0">
                <a:solidFill>
                  <a:srgbClr val="3F3F3F"/>
                </a:solidFill>
                <a:highlight>
                  <a:srgbClr val="FFFF00"/>
                </a:highlight>
              </a:rPr>
              <a:t>innovation potential…</a:t>
            </a:r>
            <a:endParaRPr sz="2000" dirty="0">
              <a:solidFill>
                <a:srgbClr val="3F3F3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64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C7171898B014098F12CF1F31E62E2" ma:contentTypeVersion="6" ma:contentTypeDescription="Crée un document." ma:contentTypeScope="" ma:versionID="466f1ea34dc3119a1100734f4b6f68d9">
  <xsd:schema xmlns:xsd="http://www.w3.org/2001/XMLSchema" xmlns:xs="http://www.w3.org/2001/XMLSchema" xmlns:p="http://schemas.microsoft.com/office/2006/metadata/properties" xmlns:ns2="188d7870-dce9-4743-bd88-a27addc51236" xmlns:ns3="d0d17cc7-1b76-4a56-b656-21144d3ce2fd" targetNamespace="http://schemas.microsoft.com/office/2006/metadata/properties" ma:root="true" ma:fieldsID="7f2bfe2cf0366f0c45bc00d888bd729e" ns2:_="" ns3:_="">
    <xsd:import namespace="188d7870-dce9-4743-bd88-a27addc51236"/>
    <xsd:import namespace="d0d17cc7-1b76-4a56-b656-21144d3ce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d7870-dce9-4743-bd88-a27addc51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17cc7-1b76-4a56-b656-21144d3ce2f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4D1F9-E6D8-4C2E-986C-8485A10F33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99B251-9E01-4275-9BDA-1253336E6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AC438-3611-4236-9FB1-1E7FA7A81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d7870-dce9-4743-bd88-a27addc51236"/>
    <ds:schemaRef ds:uri="d0d17cc7-1b76-4a56-b656-21144d3ce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2230</Words>
  <Application>Microsoft Macintosh PowerPoint</Application>
  <PresentationFormat>Widescreen</PresentationFormat>
  <Paragraphs>166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EC Square Sans Pro</vt:lpstr>
      <vt:lpstr>Times New Roman</vt:lpstr>
      <vt:lpstr>Wingdings</vt:lpstr>
      <vt:lpstr>Office Theme</vt:lpstr>
      <vt:lpstr>PowerPoint Presentation</vt:lpstr>
      <vt:lpstr>Session 5_1: Excellence</vt:lpstr>
      <vt:lpstr>Example: structure of a HORIZON EUROPE - RIA (Research &amp; Innovation Action)</vt:lpstr>
      <vt:lpstr>PowerPoint Presentation</vt:lpstr>
      <vt:lpstr>B1. Excellence</vt:lpstr>
      <vt:lpstr>B1.1 Objectives &amp; Ambition</vt:lpstr>
      <vt:lpstr>Objectives ≠ activities!</vt:lpstr>
      <vt:lpstr>S M A R T OBJECTIVES</vt:lpstr>
      <vt:lpstr>B1.1 Objectives and Ambition (4 pages)</vt:lpstr>
      <vt:lpstr>Example: Excellence </vt:lpstr>
      <vt:lpstr>Example: Objectives  </vt:lpstr>
      <vt:lpstr>Methodology…</vt:lpstr>
      <vt:lpstr>1.2 Methodology (15 pages)</vt:lpstr>
      <vt:lpstr>1.2 Methodology (15 pages)</vt:lpstr>
      <vt:lpstr>1.2 Methodology (15 pages)</vt:lpstr>
      <vt:lpstr>Open Science across the programme</vt:lpstr>
      <vt:lpstr>Gender dimension in R&amp;I content</vt:lpstr>
      <vt:lpstr>Group Work Excellence</vt:lpstr>
      <vt:lpstr>Group exercise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Inna Petrenko</cp:lastModifiedBy>
  <cp:revision>549</cp:revision>
  <cp:lastPrinted>2021-05-17T07:24:54Z</cp:lastPrinted>
  <dcterms:created xsi:type="dcterms:W3CDTF">2020-12-04T09:35:19Z</dcterms:created>
  <dcterms:modified xsi:type="dcterms:W3CDTF">2025-05-19T10:11:14Z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0x010100D59C7171898B014098F12CF1F31E62E2</vt:lpwstr>
  </property>
</Properties>
</file>